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</p:sldIdLst>
  <p:sldSz cx="15425738" cy="8640763"/>
  <p:notesSz cx="6858000" cy="9144000"/>
  <p:defaultTextStyle>
    <a:defPPr>
      <a:defRPr lang="it-IT"/>
    </a:defPPr>
    <a:lvl1pPr marL="0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7583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5166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62749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50332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37915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25498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13082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500665" algn="l" defTabSz="687583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48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E6E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677" y="82"/>
      </p:cViewPr>
      <p:guideLst>
        <p:guide orient="horz" pos="2722"/>
        <p:guide pos="48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6B1291-DFD3-4F3D-BA69-3DA94DAA95B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6818ED7-7F91-4EEE-B0B9-CA666C1DDEDD}">
      <dgm:prSet custT="1"/>
      <dgm:spPr>
        <a:noFill/>
      </dgm:spPr>
      <dgm:t>
        <a:bodyPr/>
        <a:lstStyle/>
        <a:p>
          <a:pPr algn="just" rtl="0"/>
          <a:r>
            <a:rPr lang="it-IT" sz="2800" dirty="0" smtClean="0">
              <a:solidFill>
                <a:schemeClr val="tx1"/>
              </a:solidFill>
            </a:rPr>
            <a:t>A decorrere </a:t>
          </a:r>
          <a:r>
            <a:rPr lang="it-IT" sz="2800" b="1" dirty="0" smtClean="0">
              <a:solidFill>
                <a:schemeClr val="tx1"/>
              </a:solidFill>
            </a:rPr>
            <a:t>dal 1 maggio 2017 </a:t>
          </a:r>
          <a:r>
            <a:rPr lang="it-IT" sz="2800" dirty="0" smtClean="0">
              <a:solidFill>
                <a:schemeClr val="tx1"/>
              </a:solidFill>
            </a:rPr>
            <a:t>è istituito </a:t>
          </a:r>
          <a:r>
            <a:rPr lang="it-IT" sz="2800" b="1" dirty="0" smtClean="0">
              <a:solidFill>
                <a:schemeClr val="tx1"/>
              </a:solidFill>
            </a:rPr>
            <a:t>l’Anticipo Finanziario a garanzia pensionistica (APE) PER TUTTI I LAVORATORI pubblici e privati</a:t>
          </a:r>
        </a:p>
        <a:p>
          <a:pPr algn="just" rtl="0"/>
          <a:endParaRPr lang="it-IT" sz="2400" dirty="0">
            <a:solidFill>
              <a:schemeClr val="tx1"/>
            </a:solidFill>
          </a:endParaRPr>
        </a:p>
      </dgm:t>
    </dgm:pt>
    <dgm:pt modelId="{B817F798-BA7F-4CF4-902F-20EDAB2AE134}" type="parTrans" cxnId="{CDF2722B-A69F-435F-9EE1-F311CCAD2221}">
      <dgm:prSet/>
      <dgm:spPr/>
      <dgm:t>
        <a:bodyPr/>
        <a:lstStyle/>
        <a:p>
          <a:endParaRPr lang="it-IT"/>
        </a:p>
      </dgm:t>
    </dgm:pt>
    <dgm:pt modelId="{1CDF38D1-451C-46E1-B81E-A8D56F85036C}" type="sibTrans" cxnId="{CDF2722B-A69F-435F-9EE1-F311CCAD2221}">
      <dgm:prSet/>
      <dgm:spPr/>
      <dgm:t>
        <a:bodyPr/>
        <a:lstStyle/>
        <a:p>
          <a:endParaRPr lang="it-IT"/>
        </a:p>
      </dgm:t>
    </dgm:pt>
    <dgm:pt modelId="{604A5CD6-3FA1-4A3E-8447-574A3BF410C6}">
      <dgm:prSet custT="1"/>
      <dgm:spPr>
        <a:noFill/>
      </dgm:spPr>
      <dgm:t>
        <a:bodyPr/>
        <a:lstStyle/>
        <a:p>
          <a:pPr algn="ctr" rtl="0"/>
          <a:r>
            <a:rPr lang="it-IT" sz="3600" b="1" dirty="0" smtClean="0">
              <a:solidFill>
                <a:srgbClr val="2E6E49"/>
              </a:solidFill>
            </a:rPr>
            <a:t>APE:</a:t>
          </a:r>
          <a:endParaRPr lang="it-IT" sz="3600" dirty="0">
            <a:solidFill>
              <a:srgbClr val="2E6E49"/>
            </a:solidFill>
          </a:endParaRPr>
        </a:p>
      </dgm:t>
    </dgm:pt>
    <dgm:pt modelId="{EC382725-35BC-435E-A735-C734E3515260}" type="parTrans" cxnId="{3517BF5D-D7C3-409F-8D57-8015EDC65E5E}">
      <dgm:prSet/>
      <dgm:spPr/>
      <dgm:t>
        <a:bodyPr/>
        <a:lstStyle/>
        <a:p>
          <a:endParaRPr lang="it-IT"/>
        </a:p>
      </dgm:t>
    </dgm:pt>
    <dgm:pt modelId="{1AE75C99-46D1-4167-9074-0C15C8AE9B09}" type="sibTrans" cxnId="{3517BF5D-D7C3-409F-8D57-8015EDC65E5E}">
      <dgm:prSet/>
      <dgm:spPr/>
      <dgm:t>
        <a:bodyPr/>
        <a:lstStyle/>
        <a:p>
          <a:endParaRPr lang="it-IT"/>
        </a:p>
      </dgm:t>
    </dgm:pt>
    <dgm:pt modelId="{C81EDB6A-FA15-436B-8737-61C6FC5F7AE1}">
      <dgm:prSet custT="1"/>
      <dgm:spPr/>
      <dgm:t>
        <a:bodyPr/>
        <a:lstStyle/>
        <a:p>
          <a:pPr algn="just" rtl="0"/>
          <a:r>
            <a:rPr lang="it-IT" sz="2800" dirty="0" smtClean="0"/>
            <a:t>È un </a:t>
          </a:r>
          <a:r>
            <a:rPr lang="it-IT" sz="2800" b="1" dirty="0" smtClean="0">
              <a:solidFill>
                <a:srgbClr val="FF0000"/>
              </a:solidFill>
            </a:rPr>
            <a:t>prestito</a:t>
          </a:r>
          <a:r>
            <a:rPr lang="it-IT" sz="2800" dirty="0" smtClean="0">
              <a:solidFill>
                <a:srgbClr val="FF0000"/>
              </a:solidFill>
            </a:rPr>
            <a:t> </a:t>
          </a:r>
          <a:r>
            <a:rPr lang="it-IT" sz="2800" b="1" dirty="0" smtClean="0">
              <a:solidFill>
                <a:srgbClr val="FF0000"/>
              </a:solidFill>
            </a:rPr>
            <a:t>pensionistico</a:t>
          </a:r>
          <a:r>
            <a:rPr lang="it-IT" sz="2800" dirty="0" smtClean="0">
              <a:solidFill>
                <a:srgbClr val="FF0000"/>
              </a:solidFill>
            </a:rPr>
            <a:t> </a:t>
          </a:r>
          <a:r>
            <a:rPr lang="it-IT" sz="2800" dirty="0" smtClean="0"/>
            <a:t>corrisposto in </a:t>
          </a:r>
          <a:r>
            <a:rPr lang="it-IT" sz="2800" b="1" dirty="0" smtClean="0"/>
            <a:t>dodici quote mensili per ogni anno </a:t>
          </a:r>
          <a:r>
            <a:rPr lang="it-IT" sz="2800" dirty="0" smtClean="0"/>
            <a:t>fino al momento della maturazione dei requisiti per la pensione di vecchiaia (età anagrafica  66 anni  e 7 mesi).</a:t>
          </a:r>
          <a:endParaRPr lang="it-IT" sz="2800" dirty="0"/>
        </a:p>
      </dgm:t>
    </dgm:pt>
    <dgm:pt modelId="{1A8EBC9D-DA76-4884-85B0-71446E3FB8F8}" type="parTrans" cxnId="{1D9D89C9-96A6-48D6-BA61-AF98E43D5147}">
      <dgm:prSet/>
      <dgm:spPr/>
      <dgm:t>
        <a:bodyPr/>
        <a:lstStyle/>
        <a:p>
          <a:endParaRPr lang="it-IT"/>
        </a:p>
      </dgm:t>
    </dgm:pt>
    <dgm:pt modelId="{1DED76B0-DD32-4EFF-86BC-818167144D47}" type="sibTrans" cxnId="{1D9D89C9-96A6-48D6-BA61-AF98E43D5147}">
      <dgm:prSet/>
      <dgm:spPr/>
      <dgm:t>
        <a:bodyPr/>
        <a:lstStyle/>
        <a:p>
          <a:endParaRPr lang="it-IT"/>
        </a:p>
      </dgm:t>
    </dgm:pt>
    <dgm:pt modelId="{F05AF3A6-9517-4DD6-A969-751806CE0FAE}">
      <dgm:prSet custT="1"/>
      <dgm:spPr/>
      <dgm:t>
        <a:bodyPr/>
        <a:lstStyle/>
        <a:p>
          <a:pPr algn="just" rtl="0"/>
          <a:r>
            <a:rPr lang="it-IT" sz="2800" dirty="0" smtClean="0"/>
            <a:t>La </a:t>
          </a:r>
          <a:r>
            <a:rPr lang="it-IT" sz="2800" b="1" dirty="0" smtClean="0"/>
            <a:t>restituzione</a:t>
          </a:r>
          <a:r>
            <a:rPr lang="it-IT" sz="2800" dirty="0" smtClean="0"/>
            <a:t> del prestito avviene sulla pensione di vecchiaia con </a:t>
          </a:r>
          <a:r>
            <a:rPr lang="it-IT" sz="2800" b="1" dirty="0" smtClean="0"/>
            <a:t>rate di ammortamento mensili della durata di venti anni.</a:t>
          </a:r>
          <a:endParaRPr lang="it-IT" sz="2800" dirty="0"/>
        </a:p>
      </dgm:t>
    </dgm:pt>
    <dgm:pt modelId="{4CEB37F2-4911-46D9-9BCE-F60F43969CC9}" type="parTrans" cxnId="{EDAAE717-E549-406E-930F-12A800382012}">
      <dgm:prSet/>
      <dgm:spPr/>
      <dgm:t>
        <a:bodyPr/>
        <a:lstStyle/>
        <a:p>
          <a:endParaRPr lang="it-IT"/>
        </a:p>
      </dgm:t>
    </dgm:pt>
    <dgm:pt modelId="{08091EFC-7D66-4807-91B5-0869E2FC11C9}" type="sibTrans" cxnId="{EDAAE717-E549-406E-930F-12A800382012}">
      <dgm:prSet/>
      <dgm:spPr/>
      <dgm:t>
        <a:bodyPr/>
        <a:lstStyle/>
        <a:p>
          <a:endParaRPr lang="it-IT"/>
        </a:p>
      </dgm:t>
    </dgm:pt>
    <dgm:pt modelId="{425FC8FE-3088-4ED2-896E-1EE42435919A}">
      <dgm:prSet custT="1"/>
      <dgm:spPr/>
      <dgm:t>
        <a:bodyPr/>
        <a:lstStyle/>
        <a:p>
          <a:pPr algn="just" rtl="0"/>
          <a:endParaRPr lang="it-IT" sz="2800" dirty="0"/>
        </a:p>
      </dgm:t>
    </dgm:pt>
    <dgm:pt modelId="{CFBC3FC9-C975-4C01-858D-5EC28E6FFC20}" type="parTrans" cxnId="{B07BC919-A403-4857-8A19-482CED591670}">
      <dgm:prSet/>
      <dgm:spPr/>
      <dgm:t>
        <a:bodyPr/>
        <a:lstStyle/>
        <a:p>
          <a:endParaRPr lang="it-IT"/>
        </a:p>
      </dgm:t>
    </dgm:pt>
    <dgm:pt modelId="{399809E0-5748-42BF-BF94-707EC21D5720}" type="sibTrans" cxnId="{B07BC919-A403-4857-8A19-482CED591670}">
      <dgm:prSet/>
      <dgm:spPr/>
      <dgm:t>
        <a:bodyPr/>
        <a:lstStyle/>
        <a:p>
          <a:endParaRPr lang="it-IT"/>
        </a:p>
      </dgm:t>
    </dgm:pt>
    <dgm:pt modelId="{A6339EA8-AFAA-4159-87A3-1D1540D560BC}" type="pres">
      <dgm:prSet presAssocID="{D56B1291-DFD3-4F3D-BA69-3DA94DAA95B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724DDF2-E801-42E7-AA79-1CFCC5D9BC4D}" type="pres">
      <dgm:prSet presAssocID="{76818ED7-7F91-4EEE-B0B9-CA666C1DDEDD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5BAB114-C11F-49DA-A60A-D5AC3522BB7C}" type="pres">
      <dgm:prSet presAssocID="{1CDF38D1-451C-46E1-B81E-A8D56F85036C}" presName="spacer" presStyleCnt="0"/>
      <dgm:spPr/>
    </dgm:pt>
    <dgm:pt modelId="{70E487AF-7349-44C8-B9A8-88BE7ECC2041}" type="pres">
      <dgm:prSet presAssocID="{604A5CD6-3FA1-4A3E-8447-574A3BF410C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19692A-C2A2-451B-B257-786689D07D39}" type="pres">
      <dgm:prSet presAssocID="{604A5CD6-3FA1-4A3E-8447-574A3BF410C6}" presName="childText" presStyleLbl="revTx" presStyleIdx="0" presStyleCnt="1" custScaleY="13415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A05EB25-406C-4877-9452-83DD0AE66BD4}" type="presOf" srcId="{C81EDB6A-FA15-436B-8737-61C6FC5F7AE1}" destId="{9719692A-C2A2-451B-B257-786689D07D39}" srcOrd="0" destOrd="0" presId="urn:microsoft.com/office/officeart/2005/8/layout/vList2"/>
    <dgm:cxn modelId="{163D27EC-7394-49A2-89CC-6EE4AA472545}" type="presOf" srcId="{D56B1291-DFD3-4F3D-BA69-3DA94DAA95BB}" destId="{A6339EA8-AFAA-4159-87A3-1D1540D560BC}" srcOrd="0" destOrd="0" presId="urn:microsoft.com/office/officeart/2005/8/layout/vList2"/>
    <dgm:cxn modelId="{D4E7C8DA-AC41-4DE6-90D1-A06691895C1A}" type="presOf" srcId="{425FC8FE-3088-4ED2-896E-1EE42435919A}" destId="{9719692A-C2A2-451B-B257-786689D07D39}" srcOrd="0" destOrd="1" presId="urn:microsoft.com/office/officeart/2005/8/layout/vList2"/>
    <dgm:cxn modelId="{1D8EECA5-C2D6-465D-AC6D-77FF3D3705E6}" type="presOf" srcId="{F05AF3A6-9517-4DD6-A969-751806CE0FAE}" destId="{9719692A-C2A2-451B-B257-786689D07D39}" srcOrd="0" destOrd="2" presId="urn:microsoft.com/office/officeart/2005/8/layout/vList2"/>
    <dgm:cxn modelId="{9453F4E8-9EED-47B9-88B8-FDF5AB0DF269}" type="presOf" srcId="{76818ED7-7F91-4EEE-B0B9-CA666C1DDEDD}" destId="{0724DDF2-E801-42E7-AA79-1CFCC5D9BC4D}" srcOrd="0" destOrd="0" presId="urn:microsoft.com/office/officeart/2005/8/layout/vList2"/>
    <dgm:cxn modelId="{B07BC919-A403-4857-8A19-482CED591670}" srcId="{604A5CD6-3FA1-4A3E-8447-574A3BF410C6}" destId="{425FC8FE-3088-4ED2-896E-1EE42435919A}" srcOrd="1" destOrd="0" parTransId="{CFBC3FC9-C975-4C01-858D-5EC28E6FFC20}" sibTransId="{399809E0-5748-42BF-BF94-707EC21D5720}"/>
    <dgm:cxn modelId="{1D9D89C9-96A6-48D6-BA61-AF98E43D5147}" srcId="{604A5CD6-3FA1-4A3E-8447-574A3BF410C6}" destId="{C81EDB6A-FA15-436B-8737-61C6FC5F7AE1}" srcOrd="0" destOrd="0" parTransId="{1A8EBC9D-DA76-4884-85B0-71446E3FB8F8}" sibTransId="{1DED76B0-DD32-4EFF-86BC-818167144D47}"/>
    <dgm:cxn modelId="{3517BF5D-D7C3-409F-8D57-8015EDC65E5E}" srcId="{D56B1291-DFD3-4F3D-BA69-3DA94DAA95BB}" destId="{604A5CD6-3FA1-4A3E-8447-574A3BF410C6}" srcOrd="1" destOrd="0" parTransId="{EC382725-35BC-435E-A735-C734E3515260}" sibTransId="{1AE75C99-46D1-4167-9074-0C15C8AE9B09}"/>
    <dgm:cxn modelId="{CDF2722B-A69F-435F-9EE1-F311CCAD2221}" srcId="{D56B1291-DFD3-4F3D-BA69-3DA94DAA95BB}" destId="{76818ED7-7F91-4EEE-B0B9-CA666C1DDEDD}" srcOrd="0" destOrd="0" parTransId="{B817F798-BA7F-4CF4-902F-20EDAB2AE134}" sibTransId="{1CDF38D1-451C-46E1-B81E-A8D56F85036C}"/>
    <dgm:cxn modelId="{105A3D52-DB96-47B9-82E4-905671B34E6C}" type="presOf" srcId="{604A5CD6-3FA1-4A3E-8447-574A3BF410C6}" destId="{70E487AF-7349-44C8-B9A8-88BE7ECC2041}" srcOrd="0" destOrd="0" presId="urn:microsoft.com/office/officeart/2005/8/layout/vList2"/>
    <dgm:cxn modelId="{EDAAE717-E549-406E-930F-12A800382012}" srcId="{604A5CD6-3FA1-4A3E-8447-574A3BF410C6}" destId="{F05AF3A6-9517-4DD6-A969-751806CE0FAE}" srcOrd="2" destOrd="0" parTransId="{4CEB37F2-4911-46D9-9BCE-F60F43969CC9}" sibTransId="{08091EFC-7D66-4807-91B5-0869E2FC11C9}"/>
    <dgm:cxn modelId="{2F9BD021-76F4-401C-B312-734C000960B9}" type="presParOf" srcId="{A6339EA8-AFAA-4159-87A3-1D1540D560BC}" destId="{0724DDF2-E801-42E7-AA79-1CFCC5D9BC4D}" srcOrd="0" destOrd="0" presId="urn:microsoft.com/office/officeart/2005/8/layout/vList2"/>
    <dgm:cxn modelId="{8DFB24AC-BCE9-4F55-966D-6758029652A5}" type="presParOf" srcId="{A6339EA8-AFAA-4159-87A3-1D1540D560BC}" destId="{95BAB114-C11F-49DA-A60A-D5AC3522BB7C}" srcOrd="1" destOrd="0" presId="urn:microsoft.com/office/officeart/2005/8/layout/vList2"/>
    <dgm:cxn modelId="{43F96D9C-7D64-4F49-AABF-AB6F40501784}" type="presParOf" srcId="{A6339EA8-AFAA-4159-87A3-1D1540D560BC}" destId="{70E487AF-7349-44C8-B9A8-88BE7ECC2041}" srcOrd="2" destOrd="0" presId="urn:microsoft.com/office/officeart/2005/8/layout/vList2"/>
    <dgm:cxn modelId="{E55CC4FB-2106-4CFF-8445-D46F32DD32A8}" type="presParOf" srcId="{A6339EA8-AFAA-4159-87A3-1D1540D560BC}" destId="{9719692A-C2A2-451B-B257-786689D07D3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45659F-0851-43D5-BE35-183F96CB590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B2A3C0D-DA1D-4256-B047-CC49EE1B9B8C}">
      <dgm:prSet/>
      <dgm:spPr>
        <a:solidFill>
          <a:srgbClr val="2E6E49"/>
        </a:solidFill>
        <a:ln>
          <a:solidFill>
            <a:schemeClr val="bg1"/>
          </a:solidFill>
        </a:ln>
      </dgm:spPr>
      <dgm:t>
        <a:bodyPr/>
        <a:lstStyle/>
        <a:p>
          <a:pPr rtl="0"/>
          <a:r>
            <a:rPr lang="it-IT" dirty="0" smtClean="0"/>
            <a:t>Riguarda:</a:t>
          </a:r>
          <a:endParaRPr lang="it-IT" dirty="0"/>
        </a:p>
      </dgm:t>
    </dgm:pt>
    <dgm:pt modelId="{E50C2D29-5B65-4287-B552-6A531643809B}" type="parTrans" cxnId="{5C784569-8961-4D9A-9CAD-77305DF7CB24}">
      <dgm:prSet/>
      <dgm:spPr/>
      <dgm:t>
        <a:bodyPr/>
        <a:lstStyle/>
        <a:p>
          <a:endParaRPr lang="it-IT"/>
        </a:p>
      </dgm:t>
    </dgm:pt>
    <dgm:pt modelId="{ED956BDD-7E57-43E7-842C-8062B44E0BE5}" type="sibTrans" cxnId="{5C784569-8961-4D9A-9CAD-77305DF7CB24}">
      <dgm:prSet/>
      <dgm:spPr/>
      <dgm:t>
        <a:bodyPr/>
        <a:lstStyle/>
        <a:p>
          <a:endParaRPr lang="it-IT"/>
        </a:p>
      </dgm:t>
    </dgm:pt>
    <dgm:pt modelId="{5249C5B7-55A2-49FC-A109-7D9FCB82D483}">
      <dgm:prSet/>
      <dgm:spPr/>
      <dgm:t>
        <a:bodyPr/>
        <a:lstStyle/>
        <a:p>
          <a:pPr algn="just" rtl="0"/>
          <a:r>
            <a:rPr lang="it-IT" b="1" dirty="0" smtClean="0"/>
            <a:t>disoccupati </a:t>
          </a:r>
          <a:r>
            <a:rPr lang="it-IT" dirty="0" smtClean="0"/>
            <a:t>che hanno un’anzianità contributiva di almeno </a:t>
          </a:r>
          <a:r>
            <a:rPr lang="it-IT" b="1" dirty="0" smtClean="0"/>
            <a:t>30 anni </a:t>
          </a:r>
          <a:r>
            <a:rPr lang="it-IT" b="0" dirty="0" smtClean="0"/>
            <a:t>(</a:t>
          </a:r>
          <a:r>
            <a:rPr lang="it-IT" b="1" dirty="0" smtClean="0">
              <a:solidFill>
                <a:srgbClr val="FF0000"/>
              </a:solidFill>
            </a:rPr>
            <a:t>può interessare i PRECARI della scuola con almeno 63 anni di età che al termine della supplenza possono iscriversi alla NASPI</a:t>
          </a:r>
          <a:r>
            <a:rPr lang="it-IT" b="0" dirty="0" smtClean="0"/>
            <a:t>)</a:t>
          </a:r>
          <a:endParaRPr lang="it-IT" b="0" dirty="0"/>
        </a:p>
      </dgm:t>
    </dgm:pt>
    <dgm:pt modelId="{9DEA00DE-C8FD-4CEE-87F5-5D4533201436}" type="parTrans" cxnId="{E582F672-1FEC-42C4-BFBE-E4B51E5C2FA8}">
      <dgm:prSet/>
      <dgm:spPr/>
      <dgm:t>
        <a:bodyPr/>
        <a:lstStyle/>
        <a:p>
          <a:endParaRPr lang="it-IT"/>
        </a:p>
      </dgm:t>
    </dgm:pt>
    <dgm:pt modelId="{64B159E5-C9AB-4B64-BB68-DBD0F509A079}" type="sibTrans" cxnId="{E582F672-1FEC-42C4-BFBE-E4B51E5C2FA8}">
      <dgm:prSet/>
      <dgm:spPr/>
      <dgm:t>
        <a:bodyPr/>
        <a:lstStyle/>
        <a:p>
          <a:endParaRPr lang="it-IT"/>
        </a:p>
      </dgm:t>
    </dgm:pt>
    <dgm:pt modelId="{2A72FDA0-93FE-4241-AAAA-DF8340147864}">
      <dgm:prSet/>
      <dgm:spPr/>
      <dgm:t>
        <a:bodyPr/>
        <a:lstStyle/>
        <a:p>
          <a:pPr algn="just" rtl="0"/>
          <a:r>
            <a:rPr lang="it-IT" b="0" dirty="0" smtClean="0"/>
            <a:t>lavoratori</a:t>
          </a:r>
          <a:r>
            <a:rPr lang="it-IT" dirty="0" smtClean="0"/>
            <a:t> che, al momento della richiesta, </a:t>
          </a:r>
          <a:r>
            <a:rPr lang="it-IT" b="1" dirty="0" smtClean="0">
              <a:solidFill>
                <a:srgbClr val="2E6E49"/>
              </a:solidFill>
            </a:rPr>
            <a:t>assistono da almeno sei mesi coniuge o parente di primo grado convivente con handicap grave</a:t>
          </a:r>
          <a:r>
            <a:rPr lang="it-IT" dirty="0" smtClean="0">
              <a:solidFill>
                <a:srgbClr val="2E6E49"/>
              </a:solidFill>
            </a:rPr>
            <a:t> </a:t>
          </a:r>
          <a:r>
            <a:rPr lang="it-IT" dirty="0" smtClean="0"/>
            <a:t>e che hanno un’anzianità contributiva di almeno </a:t>
          </a:r>
          <a:r>
            <a:rPr lang="it-IT" b="1" dirty="0" smtClean="0"/>
            <a:t>30 anni</a:t>
          </a:r>
          <a:endParaRPr lang="it-IT" dirty="0"/>
        </a:p>
      </dgm:t>
    </dgm:pt>
    <dgm:pt modelId="{4DC0D40E-BCA4-4C1D-9F0C-A630F6640918}" type="parTrans" cxnId="{B90D304B-CFDE-4BC9-8EAA-F100BA60B789}">
      <dgm:prSet/>
      <dgm:spPr/>
      <dgm:t>
        <a:bodyPr/>
        <a:lstStyle/>
        <a:p>
          <a:endParaRPr lang="it-IT"/>
        </a:p>
      </dgm:t>
    </dgm:pt>
    <dgm:pt modelId="{DD019A50-DCC1-4205-8F47-7BE36AC59C29}" type="sibTrans" cxnId="{B90D304B-CFDE-4BC9-8EAA-F100BA60B789}">
      <dgm:prSet/>
      <dgm:spPr/>
      <dgm:t>
        <a:bodyPr/>
        <a:lstStyle/>
        <a:p>
          <a:endParaRPr lang="it-IT"/>
        </a:p>
      </dgm:t>
    </dgm:pt>
    <dgm:pt modelId="{91899811-703D-4899-B1AD-559B4DD5A3E9}">
      <dgm:prSet/>
      <dgm:spPr/>
      <dgm:t>
        <a:bodyPr/>
        <a:lstStyle/>
        <a:p>
          <a:pPr algn="just" rtl="0"/>
          <a:r>
            <a:rPr lang="it-IT" b="0" dirty="0" smtClean="0"/>
            <a:t>lavoratori </a:t>
          </a:r>
          <a:r>
            <a:rPr lang="it-IT" b="1" dirty="0" smtClean="0">
              <a:solidFill>
                <a:srgbClr val="2E6E49"/>
              </a:solidFill>
            </a:rPr>
            <a:t>con invalidità civile superiore al 74% </a:t>
          </a:r>
          <a:r>
            <a:rPr lang="it-IT" dirty="0" smtClean="0"/>
            <a:t>che hanno un’anzianità contributiva di almeno </a:t>
          </a:r>
          <a:r>
            <a:rPr lang="it-IT" b="1" dirty="0" smtClean="0"/>
            <a:t>30 anni</a:t>
          </a:r>
          <a:endParaRPr lang="it-IT" dirty="0"/>
        </a:p>
      </dgm:t>
    </dgm:pt>
    <dgm:pt modelId="{F87C32A5-962D-4C25-8FA9-DC18B7C0B42A}" type="parTrans" cxnId="{385D99FF-74E0-4F6E-B6E5-1B162B5FD8F2}">
      <dgm:prSet/>
      <dgm:spPr/>
      <dgm:t>
        <a:bodyPr/>
        <a:lstStyle/>
        <a:p>
          <a:endParaRPr lang="it-IT"/>
        </a:p>
      </dgm:t>
    </dgm:pt>
    <dgm:pt modelId="{2DD5E2D6-D47B-49E9-BC65-20B486514EB3}" type="sibTrans" cxnId="{385D99FF-74E0-4F6E-B6E5-1B162B5FD8F2}">
      <dgm:prSet/>
      <dgm:spPr/>
      <dgm:t>
        <a:bodyPr/>
        <a:lstStyle/>
        <a:p>
          <a:endParaRPr lang="it-IT"/>
        </a:p>
      </dgm:t>
    </dgm:pt>
    <dgm:pt modelId="{D4921170-DBAF-4C72-B1DD-973964BB4F75}">
      <dgm:prSet/>
      <dgm:spPr/>
      <dgm:t>
        <a:bodyPr/>
        <a:lstStyle/>
        <a:p>
          <a:pPr algn="l" rtl="0"/>
          <a:r>
            <a:rPr lang="it-IT" b="0" dirty="0" smtClean="0"/>
            <a:t>lavoratori</a:t>
          </a:r>
          <a:r>
            <a:rPr lang="it-IT" b="1" dirty="0" smtClean="0"/>
            <a:t> </a:t>
          </a:r>
          <a:r>
            <a:rPr lang="it-IT" dirty="0" smtClean="0"/>
            <a:t>dipendenti che svolgono </a:t>
          </a:r>
          <a:r>
            <a:rPr lang="it-IT" b="1" dirty="0" smtClean="0">
              <a:solidFill>
                <a:srgbClr val="2E6E49"/>
              </a:solidFill>
            </a:rPr>
            <a:t>da almeno sei anni, in via continuativa</a:t>
          </a:r>
          <a:r>
            <a:rPr lang="it-IT" dirty="0" smtClean="0"/>
            <a:t>, attività lavorative </a:t>
          </a:r>
          <a:r>
            <a:rPr lang="it-IT" b="1" dirty="0" smtClean="0"/>
            <a:t>difficoltose o rischiose per le quali la permanenza al lavoro in età più elevata aumenta il rischio di infortunio o malattia professionale </a:t>
          </a:r>
          <a:r>
            <a:rPr lang="it-IT" dirty="0" smtClean="0"/>
            <a:t>con un’anzianità contributiva di almeno </a:t>
          </a:r>
          <a:r>
            <a:rPr lang="it-IT" b="1" dirty="0" smtClean="0"/>
            <a:t>36 anni. </a:t>
          </a:r>
          <a:r>
            <a:rPr lang="it-IT" b="1" dirty="0" smtClean="0">
              <a:solidFill>
                <a:srgbClr val="C00000"/>
              </a:solidFill>
            </a:rPr>
            <a:t>In questa  categoria rientrano i docenti della scuola dell’infanzia</a:t>
          </a:r>
          <a:endParaRPr lang="it-IT" dirty="0">
            <a:solidFill>
              <a:srgbClr val="C00000"/>
            </a:solidFill>
          </a:endParaRPr>
        </a:p>
      </dgm:t>
    </dgm:pt>
    <dgm:pt modelId="{4AA31139-1D2E-4BAA-ADDD-0537EACB6C40}" type="parTrans" cxnId="{861284E2-0095-41D6-B276-DB73D9F41131}">
      <dgm:prSet/>
      <dgm:spPr/>
      <dgm:t>
        <a:bodyPr/>
        <a:lstStyle/>
        <a:p>
          <a:endParaRPr lang="it-IT"/>
        </a:p>
      </dgm:t>
    </dgm:pt>
    <dgm:pt modelId="{0DE8AFC1-552E-4297-BD28-88D22F6D8106}" type="sibTrans" cxnId="{861284E2-0095-41D6-B276-DB73D9F41131}">
      <dgm:prSet/>
      <dgm:spPr/>
      <dgm:t>
        <a:bodyPr/>
        <a:lstStyle/>
        <a:p>
          <a:endParaRPr lang="it-IT"/>
        </a:p>
      </dgm:t>
    </dgm:pt>
    <dgm:pt modelId="{7EBEB84B-BA4A-4E02-8E5D-46CC6DEFE568}" type="pres">
      <dgm:prSet presAssocID="{7745659F-0851-43D5-BE35-183F96CB590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0350DE41-BB38-4801-AEF4-9845253389B5}" type="pres">
      <dgm:prSet presAssocID="{8B2A3C0D-DA1D-4256-B047-CC49EE1B9B8C}" presName="parentText" presStyleLbl="node1" presStyleIdx="0" presStyleCnt="1" custLinFactNeighborY="-16264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4CB4069-9D50-4321-BDE0-E9EF307666A3}" type="pres">
      <dgm:prSet presAssocID="{8B2A3C0D-DA1D-4256-B047-CC49EE1B9B8C}" presName="childText" presStyleLbl="revTx" presStyleIdx="0" presStyleCnt="1" custLinFactNeighborY="3503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7EDDC6C-B0B7-4D10-AD99-E99D5BCA6929}" type="presOf" srcId="{5249C5B7-55A2-49FC-A109-7D9FCB82D483}" destId="{44CB4069-9D50-4321-BDE0-E9EF307666A3}" srcOrd="0" destOrd="0" presId="urn:microsoft.com/office/officeart/2005/8/layout/vList2"/>
    <dgm:cxn modelId="{B90D304B-CFDE-4BC9-8EAA-F100BA60B789}" srcId="{8B2A3C0D-DA1D-4256-B047-CC49EE1B9B8C}" destId="{2A72FDA0-93FE-4241-AAAA-DF8340147864}" srcOrd="1" destOrd="0" parTransId="{4DC0D40E-BCA4-4C1D-9F0C-A630F6640918}" sibTransId="{DD019A50-DCC1-4205-8F47-7BE36AC59C29}"/>
    <dgm:cxn modelId="{385D99FF-74E0-4F6E-B6E5-1B162B5FD8F2}" srcId="{8B2A3C0D-DA1D-4256-B047-CC49EE1B9B8C}" destId="{91899811-703D-4899-B1AD-559B4DD5A3E9}" srcOrd="2" destOrd="0" parTransId="{F87C32A5-962D-4C25-8FA9-DC18B7C0B42A}" sibTransId="{2DD5E2D6-D47B-49E9-BC65-20B486514EB3}"/>
    <dgm:cxn modelId="{D0AD43BC-5FE8-49E0-9F60-D01917B2141A}" type="presOf" srcId="{7745659F-0851-43D5-BE35-183F96CB5905}" destId="{7EBEB84B-BA4A-4E02-8E5D-46CC6DEFE568}" srcOrd="0" destOrd="0" presId="urn:microsoft.com/office/officeart/2005/8/layout/vList2"/>
    <dgm:cxn modelId="{E582F672-1FEC-42C4-BFBE-E4B51E5C2FA8}" srcId="{8B2A3C0D-DA1D-4256-B047-CC49EE1B9B8C}" destId="{5249C5B7-55A2-49FC-A109-7D9FCB82D483}" srcOrd="0" destOrd="0" parTransId="{9DEA00DE-C8FD-4CEE-87F5-5D4533201436}" sibTransId="{64B159E5-C9AB-4B64-BB68-DBD0F509A079}"/>
    <dgm:cxn modelId="{28E60B2E-E124-4CFF-BED5-A89CF233AEE1}" type="presOf" srcId="{2A72FDA0-93FE-4241-AAAA-DF8340147864}" destId="{44CB4069-9D50-4321-BDE0-E9EF307666A3}" srcOrd="0" destOrd="1" presId="urn:microsoft.com/office/officeart/2005/8/layout/vList2"/>
    <dgm:cxn modelId="{ADF0AF67-149A-4E7A-8C41-D9AA2CDEE1A2}" type="presOf" srcId="{D4921170-DBAF-4C72-B1DD-973964BB4F75}" destId="{44CB4069-9D50-4321-BDE0-E9EF307666A3}" srcOrd="0" destOrd="3" presId="urn:microsoft.com/office/officeart/2005/8/layout/vList2"/>
    <dgm:cxn modelId="{5C784569-8961-4D9A-9CAD-77305DF7CB24}" srcId="{7745659F-0851-43D5-BE35-183F96CB5905}" destId="{8B2A3C0D-DA1D-4256-B047-CC49EE1B9B8C}" srcOrd="0" destOrd="0" parTransId="{E50C2D29-5B65-4287-B552-6A531643809B}" sibTransId="{ED956BDD-7E57-43E7-842C-8062B44E0BE5}"/>
    <dgm:cxn modelId="{9CA10973-F9D8-4390-87C3-B2A6296CA239}" type="presOf" srcId="{91899811-703D-4899-B1AD-559B4DD5A3E9}" destId="{44CB4069-9D50-4321-BDE0-E9EF307666A3}" srcOrd="0" destOrd="2" presId="urn:microsoft.com/office/officeart/2005/8/layout/vList2"/>
    <dgm:cxn modelId="{D834A06C-632E-4636-BDC9-ADE8FD3619A8}" type="presOf" srcId="{8B2A3C0D-DA1D-4256-B047-CC49EE1B9B8C}" destId="{0350DE41-BB38-4801-AEF4-9845253389B5}" srcOrd="0" destOrd="0" presId="urn:microsoft.com/office/officeart/2005/8/layout/vList2"/>
    <dgm:cxn modelId="{861284E2-0095-41D6-B276-DB73D9F41131}" srcId="{8B2A3C0D-DA1D-4256-B047-CC49EE1B9B8C}" destId="{D4921170-DBAF-4C72-B1DD-973964BB4F75}" srcOrd="3" destOrd="0" parTransId="{4AA31139-1D2E-4BAA-ADDD-0537EACB6C40}" sibTransId="{0DE8AFC1-552E-4297-BD28-88D22F6D8106}"/>
    <dgm:cxn modelId="{5E6C5C2C-CCA7-4C33-BCDE-6889911F8A63}" type="presParOf" srcId="{7EBEB84B-BA4A-4E02-8E5D-46CC6DEFE568}" destId="{0350DE41-BB38-4801-AEF4-9845253389B5}" srcOrd="0" destOrd="0" presId="urn:microsoft.com/office/officeart/2005/8/layout/vList2"/>
    <dgm:cxn modelId="{198A4F7E-A8DA-4D18-A7E7-8094271CFC6B}" type="presParOf" srcId="{7EBEB84B-BA4A-4E02-8E5D-46CC6DEFE568}" destId="{44CB4069-9D50-4321-BDE0-E9EF307666A3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4599C0A-2D1D-444E-8F33-D63A767377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95FD116-A017-4D52-A4D0-DB810317FFF6}">
      <dgm:prSet/>
      <dgm:spPr>
        <a:solidFill>
          <a:srgbClr val="2E6E49"/>
        </a:solidFill>
      </dgm:spPr>
      <dgm:t>
        <a:bodyPr/>
        <a:lstStyle/>
        <a:p>
          <a:pPr rtl="0"/>
          <a:r>
            <a:rPr lang="it-IT" dirty="0" smtClean="0"/>
            <a:t>Dal 1 maggio 2017 e fino al 31 dicembre 2018, in via sperimentale, </a:t>
          </a:r>
          <a:r>
            <a:rPr lang="it-IT" smtClean="0"/>
            <a:t>è riconosciuta:</a:t>
          </a:r>
          <a:endParaRPr lang="it-IT" dirty="0"/>
        </a:p>
      </dgm:t>
    </dgm:pt>
    <dgm:pt modelId="{257AE42C-5625-4B5F-8F0B-8BE434D99AC6}" type="parTrans" cxnId="{AC2CC90E-24D2-4EC9-973C-C07F2178ADF2}">
      <dgm:prSet/>
      <dgm:spPr/>
      <dgm:t>
        <a:bodyPr/>
        <a:lstStyle/>
        <a:p>
          <a:endParaRPr lang="it-IT"/>
        </a:p>
      </dgm:t>
    </dgm:pt>
    <dgm:pt modelId="{7DF77CE9-6655-41B5-BF2C-D4A170840179}" type="sibTrans" cxnId="{AC2CC90E-24D2-4EC9-973C-C07F2178ADF2}">
      <dgm:prSet/>
      <dgm:spPr/>
      <dgm:t>
        <a:bodyPr/>
        <a:lstStyle/>
        <a:p>
          <a:endParaRPr lang="it-IT"/>
        </a:p>
      </dgm:t>
    </dgm:pt>
    <dgm:pt modelId="{78F23D02-616B-4E75-AC43-B241A52A90EE}">
      <dgm:prSet/>
      <dgm:spPr/>
      <dgm:t>
        <a:bodyPr/>
        <a:lstStyle/>
        <a:p>
          <a:pPr algn="just" rtl="0"/>
          <a:r>
            <a:rPr lang="it-IT" smtClean="0"/>
            <a:t>subordinata alla cessazione dell’attività lavorativa</a:t>
          </a:r>
          <a:endParaRPr lang="it-IT" dirty="0"/>
        </a:p>
      </dgm:t>
    </dgm:pt>
    <dgm:pt modelId="{A546D6DC-EFF8-40D6-9559-9B69F90CC4F0}" type="parTrans" cxnId="{F4C919D3-B594-4364-B014-FD0561888BFF}">
      <dgm:prSet/>
      <dgm:spPr/>
      <dgm:t>
        <a:bodyPr/>
        <a:lstStyle/>
        <a:p>
          <a:endParaRPr lang="it-IT"/>
        </a:p>
      </dgm:t>
    </dgm:pt>
    <dgm:pt modelId="{6A69CE67-7E64-44A9-954F-2319A268647D}" type="sibTrans" cxnId="{F4C919D3-B594-4364-B014-FD0561888BFF}">
      <dgm:prSet/>
      <dgm:spPr/>
      <dgm:t>
        <a:bodyPr/>
        <a:lstStyle/>
        <a:p>
          <a:endParaRPr lang="it-IT"/>
        </a:p>
      </dgm:t>
    </dgm:pt>
    <dgm:pt modelId="{644F9CD8-5EE4-424A-8FB1-ABD3A3BD5682}">
      <dgm:prSet/>
      <dgm:spPr>
        <a:solidFill>
          <a:srgbClr val="2E6E49"/>
        </a:solidFill>
      </dgm:spPr>
      <dgm:t>
        <a:bodyPr/>
        <a:lstStyle/>
        <a:p>
          <a:pPr rtl="0"/>
          <a:r>
            <a:rPr lang="it-IT" dirty="0" smtClean="0"/>
            <a:t>L’indennità:</a:t>
          </a:r>
          <a:endParaRPr lang="it-IT" dirty="0"/>
        </a:p>
      </dgm:t>
    </dgm:pt>
    <dgm:pt modelId="{BCF44B7F-6393-40DA-BCED-3754B955212E}" type="parTrans" cxnId="{28180445-7FA1-4354-8427-0FCFFF4F21F5}">
      <dgm:prSet/>
      <dgm:spPr/>
      <dgm:t>
        <a:bodyPr/>
        <a:lstStyle/>
        <a:p>
          <a:endParaRPr lang="it-IT"/>
        </a:p>
      </dgm:t>
    </dgm:pt>
    <dgm:pt modelId="{D89B675B-B252-4D68-BF48-63BE1CBEEEAD}" type="sibTrans" cxnId="{28180445-7FA1-4354-8427-0FCFFF4F21F5}">
      <dgm:prSet/>
      <dgm:spPr/>
      <dgm:t>
        <a:bodyPr/>
        <a:lstStyle/>
        <a:p>
          <a:endParaRPr lang="it-IT"/>
        </a:p>
      </dgm:t>
    </dgm:pt>
    <dgm:pt modelId="{4E44CC23-EF9B-4470-A32D-14DFBC20CBDF}">
      <dgm:prSet/>
      <dgm:spPr/>
      <dgm:t>
        <a:bodyPr/>
        <a:lstStyle/>
        <a:p>
          <a:pPr algn="just" rtl="0"/>
          <a:r>
            <a:rPr lang="it-IT" sz="1700" dirty="0" smtClean="0"/>
            <a:t>non può superare l’importo massimo mensile di </a:t>
          </a:r>
          <a:r>
            <a:rPr lang="it-IT" sz="1700" b="1" dirty="0" smtClean="0"/>
            <a:t>1.500 euro </a:t>
          </a:r>
          <a:r>
            <a:rPr lang="it-IT" sz="1700" b="1" dirty="0" smtClean="0">
              <a:solidFill>
                <a:schemeClr val="tx1"/>
              </a:solidFill>
            </a:rPr>
            <a:t>lordi</a:t>
          </a:r>
          <a:endParaRPr lang="it-IT" sz="1700" b="1" dirty="0">
            <a:solidFill>
              <a:schemeClr val="tx1"/>
            </a:solidFill>
          </a:endParaRPr>
        </a:p>
      </dgm:t>
    </dgm:pt>
    <dgm:pt modelId="{CF4E7498-2C89-4638-80A1-3A2B5845CCCD}" type="parTrans" cxnId="{17AC36DF-6780-458C-A876-E922E07B6946}">
      <dgm:prSet/>
      <dgm:spPr/>
      <dgm:t>
        <a:bodyPr/>
        <a:lstStyle/>
        <a:p>
          <a:endParaRPr lang="it-IT"/>
        </a:p>
      </dgm:t>
    </dgm:pt>
    <dgm:pt modelId="{7A36D9C4-BF7A-47BA-A319-C21DD804BF86}" type="sibTrans" cxnId="{17AC36DF-6780-458C-A876-E922E07B6946}">
      <dgm:prSet/>
      <dgm:spPr/>
      <dgm:t>
        <a:bodyPr/>
        <a:lstStyle/>
        <a:p>
          <a:endParaRPr lang="it-IT"/>
        </a:p>
      </dgm:t>
    </dgm:pt>
    <dgm:pt modelId="{61CF53CF-38BE-4C1C-B801-B5C7DAAD08A4}">
      <dgm:prSet custT="1"/>
      <dgm:spPr/>
      <dgm:t>
        <a:bodyPr/>
        <a:lstStyle/>
        <a:p>
          <a:pPr algn="just" rtl="0"/>
          <a:r>
            <a:rPr lang="it-IT" sz="1700" dirty="0" smtClean="0"/>
            <a:t>non è compatibile con altri trattamenti di sostegno al reddito connessi allo stato di disoccupazione involontaria </a:t>
          </a:r>
          <a:endParaRPr lang="it-IT" sz="2000" b="1" dirty="0">
            <a:solidFill>
              <a:srgbClr val="FF0000"/>
            </a:solidFill>
          </a:endParaRPr>
        </a:p>
      </dgm:t>
    </dgm:pt>
    <dgm:pt modelId="{398E0974-4AE8-4E22-A21B-F336D672516B}" type="parTrans" cxnId="{D35E3E8E-FFB1-4A6D-8EC7-AD3CED60952A}">
      <dgm:prSet/>
      <dgm:spPr/>
      <dgm:t>
        <a:bodyPr/>
        <a:lstStyle/>
        <a:p>
          <a:endParaRPr lang="it-IT"/>
        </a:p>
      </dgm:t>
    </dgm:pt>
    <dgm:pt modelId="{8EDD9052-6D56-43D2-889A-DCAE3D860188}" type="sibTrans" cxnId="{D35E3E8E-FFB1-4A6D-8EC7-AD3CED60952A}">
      <dgm:prSet/>
      <dgm:spPr/>
      <dgm:t>
        <a:bodyPr/>
        <a:lstStyle/>
        <a:p>
          <a:endParaRPr lang="it-IT"/>
        </a:p>
      </dgm:t>
    </dgm:pt>
    <dgm:pt modelId="{5FD1E8BF-5BD9-4759-A134-76E514A36D25}">
      <dgm:prSet custT="1"/>
      <dgm:spPr/>
      <dgm:t>
        <a:bodyPr/>
        <a:lstStyle/>
        <a:p>
          <a:pPr algn="just" rtl="0"/>
          <a:r>
            <a:rPr lang="it-IT" sz="1700" dirty="0" smtClean="0"/>
            <a:t>non spetta ai titolari di pensione diretta</a:t>
          </a:r>
          <a:endParaRPr lang="it-IT" sz="2000" b="1" dirty="0">
            <a:solidFill>
              <a:srgbClr val="FF0000"/>
            </a:solidFill>
          </a:endParaRPr>
        </a:p>
      </dgm:t>
    </dgm:pt>
    <dgm:pt modelId="{54C451EB-7A73-4A8B-B3A9-42102B35A83B}" type="parTrans" cxnId="{28594E0A-B2E9-451B-96DC-BBEC10EEE0AB}">
      <dgm:prSet/>
      <dgm:spPr/>
      <dgm:t>
        <a:bodyPr/>
        <a:lstStyle/>
        <a:p>
          <a:endParaRPr lang="it-IT"/>
        </a:p>
      </dgm:t>
    </dgm:pt>
    <dgm:pt modelId="{6E3762A2-55F2-4E31-9803-DDA865BF4D0F}" type="sibTrans" cxnId="{28594E0A-B2E9-451B-96DC-BBEC10EEE0AB}">
      <dgm:prSet/>
      <dgm:spPr/>
      <dgm:t>
        <a:bodyPr/>
        <a:lstStyle/>
        <a:p>
          <a:endParaRPr lang="it-IT"/>
        </a:p>
      </dgm:t>
    </dgm:pt>
    <dgm:pt modelId="{E50685FA-4C03-42CB-8E07-DBBC5A25D5FD}">
      <dgm:prSet custT="1"/>
      <dgm:spPr/>
      <dgm:t>
        <a:bodyPr/>
        <a:lstStyle/>
        <a:p>
          <a:pPr algn="just" rtl="0"/>
          <a:r>
            <a:rPr lang="it-IT" sz="1700" dirty="0" smtClean="0"/>
            <a:t>Viene meno al raggiungimento dei requisiti per il pensionamento anticipato (qualora si svolga contemporaneamente attività di lavoro dipendente o autonomo compatibile</a:t>
          </a:r>
          <a:endParaRPr lang="it-IT" sz="1700" dirty="0"/>
        </a:p>
      </dgm:t>
    </dgm:pt>
    <dgm:pt modelId="{2D800393-2D6F-4B97-A140-22A49681535A}" type="parTrans" cxnId="{E5BE0E96-0585-4E28-AC6C-43E95EB76457}">
      <dgm:prSet/>
      <dgm:spPr/>
      <dgm:t>
        <a:bodyPr/>
        <a:lstStyle/>
        <a:p>
          <a:endParaRPr lang="it-IT"/>
        </a:p>
      </dgm:t>
    </dgm:pt>
    <dgm:pt modelId="{52DC88B2-FCBA-4B5D-809C-8DB81AD9AC3A}" type="sibTrans" cxnId="{E5BE0E96-0585-4E28-AC6C-43E95EB76457}">
      <dgm:prSet/>
      <dgm:spPr/>
      <dgm:t>
        <a:bodyPr/>
        <a:lstStyle/>
        <a:p>
          <a:endParaRPr lang="it-IT"/>
        </a:p>
      </dgm:t>
    </dgm:pt>
    <dgm:pt modelId="{0C89C4F4-6498-4B74-91EA-272CF1836BF1}">
      <dgm:prSet/>
      <dgm:spPr/>
      <dgm:t>
        <a:bodyPr/>
        <a:lstStyle/>
        <a:p>
          <a:pPr algn="just" rtl="0"/>
          <a:r>
            <a:rPr lang="it-IT" dirty="0" smtClean="0"/>
            <a:t>compatibile con altri redditi da lavoro dipendente/parasubordinato  nel limite di 8.000 euro annui, e con redditi di lavoro autonomo nel limite di 4.800 euro annui</a:t>
          </a:r>
          <a:endParaRPr lang="it-IT" dirty="0"/>
        </a:p>
      </dgm:t>
    </dgm:pt>
    <dgm:pt modelId="{548F1484-AF8E-4EFA-91B4-9AED26ECA9C9}" type="sibTrans" cxnId="{A2698CFF-571E-4E39-AB92-9F2642BF6D5D}">
      <dgm:prSet/>
      <dgm:spPr/>
      <dgm:t>
        <a:bodyPr/>
        <a:lstStyle/>
        <a:p>
          <a:endParaRPr lang="it-IT"/>
        </a:p>
      </dgm:t>
    </dgm:pt>
    <dgm:pt modelId="{33FF923D-8E1F-4578-92A7-EAB4B79EAEBC}" type="parTrans" cxnId="{A2698CFF-571E-4E39-AB92-9F2642BF6D5D}">
      <dgm:prSet/>
      <dgm:spPr/>
      <dgm:t>
        <a:bodyPr/>
        <a:lstStyle/>
        <a:p>
          <a:endParaRPr lang="it-IT"/>
        </a:p>
      </dgm:t>
    </dgm:pt>
    <dgm:pt modelId="{E32EF89E-876B-44D5-AB7E-3B2B8365E3C0}">
      <dgm:prSet/>
      <dgm:spPr/>
      <dgm:t>
        <a:bodyPr/>
        <a:lstStyle/>
        <a:p>
          <a:pPr algn="just" rtl="0"/>
          <a:r>
            <a:rPr lang="it-IT" dirty="0" smtClean="0"/>
            <a:t>pari all’importo della rata mensile di pensione calcolata al momento dell’accesso alla prestazione</a:t>
          </a:r>
          <a:endParaRPr lang="it-IT" dirty="0"/>
        </a:p>
      </dgm:t>
    </dgm:pt>
    <dgm:pt modelId="{E175CF92-E9F6-4442-8277-C4226AA5DD3B}" type="sibTrans" cxnId="{B03A4520-6D94-4FDA-8CEB-25C829F6B18E}">
      <dgm:prSet/>
      <dgm:spPr/>
      <dgm:t>
        <a:bodyPr/>
        <a:lstStyle/>
        <a:p>
          <a:endParaRPr lang="it-IT"/>
        </a:p>
      </dgm:t>
    </dgm:pt>
    <dgm:pt modelId="{3CA6B7A5-1DE3-42A7-81C9-269DFB3EFF8E}" type="parTrans" cxnId="{B03A4520-6D94-4FDA-8CEB-25C829F6B18E}">
      <dgm:prSet/>
      <dgm:spPr/>
      <dgm:t>
        <a:bodyPr/>
        <a:lstStyle/>
        <a:p>
          <a:endParaRPr lang="it-IT"/>
        </a:p>
      </dgm:t>
    </dgm:pt>
    <dgm:pt modelId="{7194C2D9-6074-4244-9FDD-B3DF6D26EEB5}">
      <dgm:prSet/>
      <dgm:spPr/>
      <dgm:t>
        <a:bodyPr/>
        <a:lstStyle/>
        <a:p>
          <a:pPr algn="just" rtl="0"/>
          <a:r>
            <a:rPr lang="it-IT" dirty="0" smtClean="0"/>
            <a:t>erogata mensilmente  su 12 mensilità nell’anno e fino al raggiungimento dell’età per la pensione di vecchiaia</a:t>
          </a:r>
          <a:endParaRPr lang="it-IT" dirty="0"/>
        </a:p>
      </dgm:t>
    </dgm:pt>
    <dgm:pt modelId="{C5A161D9-3C4B-4401-A81A-6254AA5E9854}" type="sibTrans" cxnId="{10E6F434-7CA4-4D59-A5FB-1D414DC49054}">
      <dgm:prSet/>
      <dgm:spPr/>
      <dgm:t>
        <a:bodyPr/>
        <a:lstStyle/>
        <a:p>
          <a:endParaRPr lang="it-IT"/>
        </a:p>
      </dgm:t>
    </dgm:pt>
    <dgm:pt modelId="{8B8DF504-52B4-4B7D-AD43-C07254BE0546}" type="parTrans" cxnId="{10E6F434-7CA4-4D59-A5FB-1D414DC49054}">
      <dgm:prSet/>
      <dgm:spPr/>
      <dgm:t>
        <a:bodyPr/>
        <a:lstStyle/>
        <a:p>
          <a:endParaRPr lang="it-IT"/>
        </a:p>
      </dgm:t>
    </dgm:pt>
    <dgm:pt modelId="{1A78EA5A-9D0F-4CD7-BFAA-D1113E0F1E88}">
      <dgm:prSet/>
      <dgm:spPr>
        <a:solidFill>
          <a:srgbClr val="2E6E49"/>
        </a:solidFill>
      </dgm:spPr>
      <dgm:t>
        <a:bodyPr/>
        <a:lstStyle/>
        <a:p>
          <a:pPr rtl="0"/>
          <a:r>
            <a:rPr lang="it-IT" dirty="0" smtClean="0"/>
            <a:t>un’</a:t>
          </a:r>
          <a:r>
            <a:rPr lang="it-IT" b="1" dirty="0" smtClean="0"/>
            <a:t>indennità:</a:t>
          </a:r>
          <a:endParaRPr lang="it-IT" dirty="0"/>
        </a:p>
      </dgm:t>
    </dgm:pt>
    <dgm:pt modelId="{F80DF793-337E-4DEB-A657-F77FB0406733}" type="sibTrans" cxnId="{BB3DA1AE-AAE5-4069-B3E1-3A3F92DB4B4F}">
      <dgm:prSet/>
      <dgm:spPr/>
      <dgm:t>
        <a:bodyPr/>
        <a:lstStyle/>
        <a:p>
          <a:endParaRPr lang="it-IT"/>
        </a:p>
      </dgm:t>
    </dgm:pt>
    <dgm:pt modelId="{21744A9B-5F3D-4047-B2E3-252F1A1871D2}" type="parTrans" cxnId="{BB3DA1AE-AAE5-4069-B3E1-3A3F92DB4B4F}">
      <dgm:prSet/>
      <dgm:spPr/>
      <dgm:t>
        <a:bodyPr/>
        <a:lstStyle/>
        <a:p>
          <a:endParaRPr lang="it-IT"/>
        </a:p>
      </dgm:t>
    </dgm:pt>
    <dgm:pt modelId="{C1DE989D-80E1-4E40-83E2-9A894BD732C6}" type="pres">
      <dgm:prSet presAssocID="{24599C0A-2D1D-444E-8F33-D63A7673779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ED870CB5-CA5A-47FE-A7CE-1F2E45382A13}" type="pres">
      <dgm:prSet presAssocID="{D95FD116-A017-4D52-A4D0-DB810317FFF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1EDA507-D115-469A-AC48-A44599ED5092}" type="pres">
      <dgm:prSet presAssocID="{7DF77CE9-6655-41B5-BF2C-D4A170840179}" presName="spacer" presStyleCnt="0"/>
      <dgm:spPr/>
    </dgm:pt>
    <dgm:pt modelId="{FEC71BE2-4543-4712-A715-7EF1A07AB439}" type="pres">
      <dgm:prSet presAssocID="{1A78EA5A-9D0F-4CD7-BFAA-D1113E0F1E8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16F7B05-E718-4EE3-AB63-6AC9878A4D9E}" type="pres">
      <dgm:prSet presAssocID="{1A78EA5A-9D0F-4CD7-BFAA-D1113E0F1E8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67F2D42-B3FA-4255-AB26-C65B0A16BE8E}" type="pres">
      <dgm:prSet presAssocID="{644F9CD8-5EE4-424A-8FB1-ABD3A3BD568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B83321-CF31-42E9-A1FF-9A059A6F6460}" type="pres">
      <dgm:prSet presAssocID="{644F9CD8-5EE4-424A-8FB1-ABD3A3BD568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4C919D3-B594-4364-B014-FD0561888BFF}" srcId="{1A78EA5A-9D0F-4CD7-BFAA-D1113E0F1E88}" destId="{78F23D02-616B-4E75-AC43-B241A52A90EE}" srcOrd="0" destOrd="0" parTransId="{A546D6DC-EFF8-40D6-9559-9B69F90CC4F0}" sibTransId="{6A69CE67-7E64-44A9-954F-2319A268647D}"/>
    <dgm:cxn modelId="{A2698CFF-571E-4E39-AB92-9F2642BF6D5D}" srcId="{1A78EA5A-9D0F-4CD7-BFAA-D1113E0F1E88}" destId="{0C89C4F4-6498-4B74-91EA-272CF1836BF1}" srcOrd="3" destOrd="0" parTransId="{33FF923D-8E1F-4578-92A7-EAB4B79EAEBC}" sibTransId="{548F1484-AF8E-4EFA-91B4-9AED26ECA9C9}"/>
    <dgm:cxn modelId="{AC2CC90E-24D2-4EC9-973C-C07F2178ADF2}" srcId="{24599C0A-2D1D-444E-8F33-D63A76737794}" destId="{D95FD116-A017-4D52-A4D0-DB810317FFF6}" srcOrd="0" destOrd="0" parTransId="{257AE42C-5625-4B5F-8F0B-8BE434D99AC6}" sibTransId="{7DF77CE9-6655-41B5-BF2C-D4A170840179}"/>
    <dgm:cxn modelId="{B03A4520-6D94-4FDA-8CEB-25C829F6B18E}" srcId="{1A78EA5A-9D0F-4CD7-BFAA-D1113E0F1E88}" destId="{E32EF89E-876B-44D5-AB7E-3B2B8365E3C0}" srcOrd="2" destOrd="0" parTransId="{3CA6B7A5-1DE3-42A7-81C9-269DFB3EFF8E}" sibTransId="{E175CF92-E9F6-4442-8277-C4226AA5DD3B}"/>
    <dgm:cxn modelId="{7E4E680A-FCF4-45F6-A4B2-6E3311CB7E27}" type="presOf" srcId="{61CF53CF-38BE-4C1C-B801-B5C7DAAD08A4}" destId="{3CB83321-CF31-42E9-A1FF-9A059A6F6460}" srcOrd="0" destOrd="1" presId="urn:microsoft.com/office/officeart/2005/8/layout/vList2"/>
    <dgm:cxn modelId="{28180445-7FA1-4354-8427-0FCFFF4F21F5}" srcId="{24599C0A-2D1D-444E-8F33-D63A76737794}" destId="{644F9CD8-5EE4-424A-8FB1-ABD3A3BD5682}" srcOrd="2" destOrd="0" parTransId="{BCF44B7F-6393-40DA-BCED-3754B955212E}" sibTransId="{D89B675B-B252-4D68-BF48-63BE1CBEEEAD}"/>
    <dgm:cxn modelId="{9E59242C-925E-4D39-BF76-23CEA5994C61}" type="presOf" srcId="{1A78EA5A-9D0F-4CD7-BFAA-D1113E0F1E88}" destId="{FEC71BE2-4543-4712-A715-7EF1A07AB439}" srcOrd="0" destOrd="0" presId="urn:microsoft.com/office/officeart/2005/8/layout/vList2"/>
    <dgm:cxn modelId="{10E6F434-7CA4-4D59-A5FB-1D414DC49054}" srcId="{1A78EA5A-9D0F-4CD7-BFAA-D1113E0F1E88}" destId="{7194C2D9-6074-4244-9FDD-B3DF6D26EEB5}" srcOrd="1" destOrd="0" parTransId="{8B8DF504-52B4-4B7D-AD43-C07254BE0546}" sibTransId="{C5A161D9-3C4B-4401-A81A-6254AA5E9854}"/>
    <dgm:cxn modelId="{17AC36DF-6780-458C-A876-E922E07B6946}" srcId="{644F9CD8-5EE4-424A-8FB1-ABD3A3BD5682}" destId="{4E44CC23-EF9B-4470-A32D-14DFBC20CBDF}" srcOrd="0" destOrd="0" parTransId="{CF4E7498-2C89-4638-80A1-3A2B5845CCCD}" sibTransId="{7A36D9C4-BF7A-47BA-A319-C21DD804BF86}"/>
    <dgm:cxn modelId="{3934384D-78B4-4F76-92FE-34D2291B8C51}" type="presOf" srcId="{0C89C4F4-6498-4B74-91EA-272CF1836BF1}" destId="{A16F7B05-E718-4EE3-AB63-6AC9878A4D9E}" srcOrd="0" destOrd="3" presId="urn:microsoft.com/office/officeart/2005/8/layout/vList2"/>
    <dgm:cxn modelId="{28594E0A-B2E9-451B-96DC-BBEC10EEE0AB}" srcId="{644F9CD8-5EE4-424A-8FB1-ABD3A3BD5682}" destId="{5FD1E8BF-5BD9-4759-A134-76E514A36D25}" srcOrd="2" destOrd="0" parTransId="{54C451EB-7A73-4A8B-B3A9-42102B35A83B}" sibTransId="{6E3762A2-55F2-4E31-9803-DDA865BF4D0F}"/>
    <dgm:cxn modelId="{BB3DA1AE-AAE5-4069-B3E1-3A3F92DB4B4F}" srcId="{24599C0A-2D1D-444E-8F33-D63A76737794}" destId="{1A78EA5A-9D0F-4CD7-BFAA-D1113E0F1E88}" srcOrd="1" destOrd="0" parTransId="{21744A9B-5F3D-4047-B2E3-252F1A1871D2}" sibTransId="{F80DF793-337E-4DEB-A657-F77FB0406733}"/>
    <dgm:cxn modelId="{F5E68BB0-1E3A-4A4B-86BC-BD1E3E3F6614}" type="presOf" srcId="{D95FD116-A017-4D52-A4D0-DB810317FFF6}" destId="{ED870CB5-CA5A-47FE-A7CE-1F2E45382A13}" srcOrd="0" destOrd="0" presId="urn:microsoft.com/office/officeart/2005/8/layout/vList2"/>
    <dgm:cxn modelId="{A88CB4DB-D858-4488-AA6B-6C97CE0B7024}" type="presOf" srcId="{78F23D02-616B-4E75-AC43-B241A52A90EE}" destId="{A16F7B05-E718-4EE3-AB63-6AC9878A4D9E}" srcOrd="0" destOrd="0" presId="urn:microsoft.com/office/officeart/2005/8/layout/vList2"/>
    <dgm:cxn modelId="{591476A0-69E8-492A-8D59-A3666205F156}" type="presOf" srcId="{24599C0A-2D1D-444E-8F33-D63A76737794}" destId="{C1DE989D-80E1-4E40-83E2-9A894BD732C6}" srcOrd="0" destOrd="0" presId="urn:microsoft.com/office/officeart/2005/8/layout/vList2"/>
    <dgm:cxn modelId="{69D3431E-F888-48E3-91D6-8086C6B403F5}" type="presOf" srcId="{E50685FA-4C03-42CB-8E07-DBBC5A25D5FD}" destId="{3CB83321-CF31-42E9-A1FF-9A059A6F6460}" srcOrd="0" destOrd="3" presId="urn:microsoft.com/office/officeart/2005/8/layout/vList2"/>
    <dgm:cxn modelId="{BB1B2AD6-68E0-4062-BE8A-BC442ED0B022}" type="presOf" srcId="{644F9CD8-5EE4-424A-8FB1-ABD3A3BD5682}" destId="{D67F2D42-B3FA-4255-AB26-C65B0A16BE8E}" srcOrd="0" destOrd="0" presId="urn:microsoft.com/office/officeart/2005/8/layout/vList2"/>
    <dgm:cxn modelId="{06ADBD19-ED58-4261-9EFD-BA9676F51B08}" type="presOf" srcId="{E32EF89E-876B-44D5-AB7E-3B2B8365E3C0}" destId="{A16F7B05-E718-4EE3-AB63-6AC9878A4D9E}" srcOrd="0" destOrd="2" presId="urn:microsoft.com/office/officeart/2005/8/layout/vList2"/>
    <dgm:cxn modelId="{E5BE0E96-0585-4E28-AC6C-43E95EB76457}" srcId="{644F9CD8-5EE4-424A-8FB1-ABD3A3BD5682}" destId="{E50685FA-4C03-42CB-8E07-DBBC5A25D5FD}" srcOrd="3" destOrd="0" parTransId="{2D800393-2D6F-4B97-A140-22A49681535A}" sibTransId="{52DC88B2-FCBA-4B5D-809C-8DB81AD9AC3A}"/>
    <dgm:cxn modelId="{B47214CB-853D-4CBA-BB51-8A12E039F6B5}" type="presOf" srcId="{5FD1E8BF-5BD9-4759-A134-76E514A36D25}" destId="{3CB83321-CF31-42E9-A1FF-9A059A6F6460}" srcOrd="0" destOrd="2" presId="urn:microsoft.com/office/officeart/2005/8/layout/vList2"/>
    <dgm:cxn modelId="{D35E3E8E-FFB1-4A6D-8EC7-AD3CED60952A}" srcId="{644F9CD8-5EE4-424A-8FB1-ABD3A3BD5682}" destId="{61CF53CF-38BE-4C1C-B801-B5C7DAAD08A4}" srcOrd="1" destOrd="0" parTransId="{398E0974-4AE8-4E22-A21B-F336D672516B}" sibTransId="{8EDD9052-6D56-43D2-889A-DCAE3D860188}"/>
    <dgm:cxn modelId="{8133726B-3E23-4800-8E74-EB615504FB7C}" type="presOf" srcId="{7194C2D9-6074-4244-9FDD-B3DF6D26EEB5}" destId="{A16F7B05-E718-4EE3-AB63-6AC9878A4D9E}" srcOrd="0" destOrd="1" presId="urn:microsoft.com/office/officeart/2005/8/layout/vList2"/>
    <dgm:cxn modelId="{2F8F49CD-1342-4BB0-804C-EED2C42954A7}" type="presOf" srcId="{4E44CC23-EF9B-4470-A32D-14DFBC20CBDF}" destId="{3CB83321-CF31-42E9-A1FF-9A059A6F6460}" srcOrd="0" destOrd="0" presId="urn:microsoft.com/office/officeart/2005/8/layout/vList2"/>
    <dgm:cxn modelId="{5F4F30EE-FE4F-49E1-91C6-96D86CFCCA76}" type="presParOf" srcId="{C1DE989D-80E1-4E40-83E2-9A894BD732C6}" destId="{ED870CB5-CA5A-47FE-A7CE-1F2E45382A13}" srcOrd="0" destOrd="0" presId="urn:microsoft.com/office/officeart/2005/8/layout/vList2"/>
    <dgm:cxn modelId="{6CC9182A-49B8-4C30-8703-FB2A20816058}" type="presParOf" srcId="{C1DE989D-80E1-4E40-83E2-9A894BD732C6}" destId="{D1EDA507-D115-469A-AC48-A44599ED5092}" srcOrd="1" destOrd="0" presId="urn:microsoft.com/office/officeart/2005/8/layout/vList2"/>
    <dgm:cxn modelId="{3386F1D3-DEA2-465B-98DA-5779DF0C2041}" type="presParOf" srcId="{C1DE989D-80E1-4E40-83E2-9A894BD732C6}" destId="{FEC71BE2-4543-4712-A715-7EF1A07AB439}" srcOrd="2" destOrd="0" presId="urn:microsoft.com/office/officeart/2005/8/layout/vList2"/>
    <dgm:cxn modelId="{6A9114B7-91FC-4962-863C-75F515206C4A}" type="presParOf" srcId="{C1DE989D-80E1-4E40-83E2-9A894BD732C6}" destId="{A16F7B05-E718-4EE3-AB63-6AC9878A4D9E}" srcOrd="3" destOrd="0" presId="urn:microsoft.com/office/officeart/2005/8/layout/vList2"/>
    <dgm:cxn modelId="{DFBA3BD5-2C08-45DD-87F1-6BF94B031117}" type="presParOf" srcId="{C1DE989D-80E1-4E40-83E2-9A894BD732C6}" destId="{D67F2D42-B3FA-4255-AB26-C65B0A16BE8E}" srcOrd="4" destOrd="0" presId="urn:microsoft.com/office/officeart/2005/8/layout/vList2"/>
    <dgm:cxn modelId="{862ED723-AEB6-4745-A9DA-2CCE9875A2C8}" type="presParOf" srcId="{C1DE989D-80E1-4E40-83E2-9A894BD732C6}" destId="{3CB83321-CF31-42E9-A1FF-9A059A6F6460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4B402C-2669-4538-A19B-E9AB722C8C82}" type="datetimeFigureOut">
              <a:rPr lang="it-IT" smtClean="0"/>
              <a:t>13/12/2016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68300" y="685800"/>
            <a:ext cx="6121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B8719-6258-4054-B32B-E7AE253F02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5941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B8719-6258-4054-B32B-E7AE253F02F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7206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56931" y="2684237"/>
            <a:ext cx="13111877" cy="1852164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313861" y="4896432"/>
            <a:ext cx="10798017" cy="2208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87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75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062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750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437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125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813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500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D1B8-280E-4384-BE68-58A90AA65624}" type="datetime1">
              <a:rPr lang="it-IT" smtClean="0"/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99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E600-9799-4221-AE1C-82E07A6C5970}" type="datetime1">
              <a:rPr lang="it-IT" smtClean="0"/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561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18867072" y="436039"/>
            <a:ext cx="5854282" cy="9288820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301547" y="436039"/>
            <a:ext cx="17308429" cy="928882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A28EA-B332-43B9-88D7-A91B8A3E3540}" type="datetime1">
              <a:rPr lang="it-IT" smtClean="0"/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0277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C5C58-16E3-43AA-A206-C7B97503C2EE}" type="datetime1">
              <a:rPr lang="it-IT" smtClean="0"/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023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8527" y="5552491"/>
            <a:ext cx="13111877" cy="1716152"/>
          </a:xfrm>
        </p:spPr>
        <p:txBody>
          <a:bodyPr anchor="t"/>
          <a:lstStyle>
            <a:lvl1pPr algn="l">
              <a:defRPr sz="6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8527" y="3662325"/>
            <a:ext cx="13111877" cy="1890166"/>
          </a:xfrm>
        </p:spPr>
        <p:txBody>
          <a:bodyPr anchor="b"/>
          <a:lstStyle>
            <a:lvl1pPr marL="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1pPr>
            <a:lvl2pPr marL="687583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37516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2062749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4pPr>
            <a:lvl5pPr marL="275033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5pPr>
            <a:lvl6pPr marL="343791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6pPr>
            <a:lvl7pPr marL="412549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7pPr>
            <a:lvl8pPr marL="4813082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8pPr>
            <a:lvl9pPr marL="5500665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8385C-CCD7-4FE9-B9EC-79BDC032FF53}" type="datetime1">
              <a:rPr lang="it-IT" smtClean="0"/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7814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301547" y="2540225"/>
            <a:ext cx="11580016" cy="7184634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3138658" y="2540225"/>
            <a:ext cx="11582695" cy="7184634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0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D193D-0EF3-46C7-BE3B-B1E0FB6372A2}" type="datetime1">
              <a:rPr lang="it-IT" smtClean="0"/>
              <a:t>13/12/2016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43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1287" y="346031"/>
            <a:ext cx="13883164" cy="144012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71287" y="1934171"/>
            <a:ext cx="6815713" cy="80607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7583" indent="0">
              <a:buNone/>
              <a:defRPr sz="3000" b="1"/>
            </a:lvl2pPr>
            <a:lvl3pPr marL="1375166" indent="0">
              <a:buNone/>
              <a:defRPr sz="2700" b="1"/>
            </a:lvl3pPr>
            <a:lvl4pPr marL="2062749" indent="0">
              <a:buNone/>
              <a:defRPr sz="2400" b="1"/>
            </a:lvl4pPr>
            <a:lvl5pPr marL="2750332" indent="0">
              <a:buNone/>
              <a:defRPr sz="2400" b="1"/>
            </a:lvl5pPr>
            <a:lvl6pPr marL="3437915" indent="0">
              <a:buNone/>
              <a:defRPr sz="2400" b="1"/>
            </a:lvl6pPr>
            <a:lvl7pPr marL="4125498" indent="0">
              <a:buNone/>
              <a:defRPr sz="2400" b="1"/>
            </a:lvl7pPr>
            <a:lvl8pPr marL="4813082" indent="0">
              <a:buNone/>
              <a:defRPr sz="2400" b="1"/>
            </a:lvl8pPr>
            <a:lvl9pPr marL="5500665" indent="0">
              <a:buNone/>
              <a:defRPr sz="24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71287" y="2740242"/>
            <a:ext cx="6815713" cy="497844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7836062" y="1934171"/>
            <a:ext cx="6818390" cy="806071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7583" indent="0">
              <a:buNone/>
              <a:defRPr sz="3000" b="1"/>
            </a:lvl2pPr>
            <a:lvl3pPr marL="1375166" indent="0">
              <a:buNone/>
              <a:defRPr sz="2700" b="1"/>
            </a:lvl3pPr>
            <a:lvl4pPr marL="2062749" indent="0">
              <a:buNone/>
              <a:defRPr sz="2400" b="1"/>
            </a:lvl4pPr>
            <a:lvl5pPr marL="2750332" indent="0">
              <a:buNone/>
              <a:defRPr sz="2400" b="1"/>
            </a:lvl5pPr>
            <a:lvl6pPr marL="3437915" indent="0">
              <a:buNone/>
              <a:defRPr sz="2400" b="1"/>
            </a:lvl6pPr>
            <a:lvl7pPr marL="4125498" indent="0">
              <a:buNone/>
              <a:defRPr sz="2400" b="1"/>
            </a:lvl7pPr>
            <a:lvl8pPr marL="4813082" indent="0">
              <a:buNone/>
              <a:defRPr sz="2400" b="1"/>
            </a:lvl8pPr>
            <a:lvl9pPr marL="5500665" indent="0">
              <a:buNone/>
              <a:defRPr sz="24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7836062" y="2740242"/>
            <a:ext cx="6818390" cy="4978440"/>
          </a:xfrm>
        </p:spPr>
        <p:txBody>
          <a:bodyPr/>
          <a:lstStyle>
            <a:lvl1pPr>
              <a:defRPr sz="3600"/>
            </a:lvl1pPr>
            <a:lvl2pPr>
              <a:defRPr sz="30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B301-D176-463F-8026-2C0501A671A7}" type="datetime1">
              <a:rPr lang="it-IT" smtClean="0"/>
              <a:t>13/12/2016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770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37887-144D-4C75-9885-85C31A7F93FC}" type="datetime1">
              <a:rPr lang="it-IT" smtClean="0"/>
              <a:t>13/12/2016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10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AADA0-A29F-4156-9C23-048D814EFE59}" type="datetime1">
              <a:rPr lang="it-IT" smtClean="0"/>
              <a:t>13/12/2016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2717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1288" y="344031"/>
            <a:ext cx="5074962" cy="1464129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31035" y="344031"/>
            <a:ext cx="8623416" cy="7374652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771288" y="1808160"/>
            <a:ext cx="5074962" cy="5910523"/>
          </a:xfrm>
        </p:spPr>
        <p:txBody>
          <a:bodyPr/>
          <a:lstStyle>
            <a:lvl1pPr marL="0" indent="0">
              <a:buNone/>
              <a:defRPr sz="2100"/>
            </a:lvl1pPr>
            <a:lvl2pPr marL="687583" indent="0">
              <a:buNone/>
              <a:defRPr sz="1800"/>
            </a:lvl2pPr>
            <a:lvl3pPr marL="1375166" indent="0">
              <a:buNone/>
              <a:defRPr sz="1500"/>
            </a:lvl3pPr>
            <a:lvl4pPr marL="2062749" indent="0">
              <a:buNone/>
              <a:defRPr sz="1400"/>
            </a:lvl4pPr>
            <a:lvl5pPr marL="2750332" indent="0">
              <a:buNone/>
              <a:defRPr sz="1400"/>
            </a:lvl5pPr>
            <a:lvl6pPr marL="3437915" indent="0">
              <a:buNone/>
              <a:defRPr sz="1400"/>
            </a:lvl6pPr>
            <a:lvl7pPr marL="4125498" indent="0">
              <a:buNone/>
              <a:defRPr sz="1400"/>
            </a:lvl7pPr>
            <a:lvl8pPr marL="4813082" indent="0">
              <a:buNone/>
              <a:defRPr sz="1400"/>
            </a:lvl8pPr>
            <a:lvl9pPr marL="5500665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4C72-2741-4E6C-B181-2434860A4E91}" type="datetime1">
              <a:rPr lang="it-IT" smtClean="0"/>
              <a:t>13/12/2016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8923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23553" y="6048534"/>
            <a:ext cx="9255443" cy="714064"/>
          </a:xfrm>
        </p:spPr>
        <p:txBody>
          <a:bodyPr anchor="b"/>
          <a:lstStyle>
            <a:lvl1pPr algn="l">
              <a:defRPr sz="3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23553" y="772068"/>
            <a:ext cx="9255443" cy="5184458"/>
          </a:xfrm>
        </p:spPr>
        <p:txBody>
          <a:bodyPr/>
          <a:lstStyle>
            <a:lvl1pPr marL="0" indent="0">
              <a:buNone/>
              <a:defRPr sz="4800"/>
            </a:lvl1pPr>
            <a:lvl2pPr marL="687583" indent="0">
              <a:buNone/>
              <a:defRPr sz="4200"/>
            </a:lvl2pPr>
            <a:lvl3pPr marL="1375166" indent="0">
              <a:buNone/>
              <a:defRPr sz="3600"/>
            </a:lvl3pPr>
            <a:lvl4pPr marL="2062749" indent="0">
              <a:buNone/>
              <a:defRPr sz="3000"/>
            </a:lvl4pPr>
            <a:lvl5pPr marL="2750332" indent="0">
              <a:buNone/>
              <a:defRPr sz="3000"/>
            </a:lvl5pPr>
            <a:lvl6pPr marL="3437915" indent="0">
              <a:buNone/>
              <a:defRPr sz="3000"/>
            </a:lvl6pPr>
            <a:lvl7pPr marL="4125498" indent="0">
              <a:buNone/>
              <a:defRPr sz="3000"/>
            </a:lvl7pPr>
            <a:lvl8pPr marL="4813082" indent="0">
              <a:buNone/>
              <a:defRPr sz="3000"/>
            </a:lvl8pPr>
            <a:lvl9pPr marL="5500665" indent="0">
              <a:buNone/>
              <a:defRPr sz="3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23553" y="6762598"/>
            <a:ext cx="9255443" cy="1014089"/>
          </a:xfrm>
        </p:spPr>
        <p:txBody>
          <a:bodyPr/>
          <a:lstStyle>
            <a:lvl1pPr marL="0" indent="0">
              <a:buNone/>
              <a:defRPr sz="2100"/>
            </a:lvl1pPr>
            <a:lvl2pPr marL="687583" indent="0">
              <a:buNone/>
              <a:defRPr sz="1800"/>
            </a:lvl2pPr>
            <a:lvl3pPr marL="1375166" indent="0">
              <a:buNone/>
              <a:defRPr sz="1500"/>
            </a:lvl3pPr>
            <a:lvl4pPr marL="2062749" indent="0">
              <a:buNone/>
              <a:defRPr sz="1400"/>
            </a:lvl4pPr>
            <a:lvl5pPr marL="2750332" indent="0">
              <a:buNone/>
              <a:defRPr sz="1400"/>
            </a:lvl5pPr>
            <a:lvl6pPr marL="3437915" indent="0">
              <a:buNone/>
              <a:defRPr sz="1400"/>
            </a:lvl6pPr>
            <a:lvl7pPr marL="4125498" indent="0">
              <a:buNone/>
              <a:defRPr sz="1400"/>
            </a:lvl7pPr>
            <a:lvl8pPr marL="4813082" indent="0">
              <a:buNone/>
              <a:defRPr sz="1400"/>
            </a:lvl8pPr>
            <a:lvl9pPr marL="5500665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40101-290E-4683-95A7-7E443A517275}" type="datetime1">
              <a:rPr lang="it-IT" smtClean="0"/>
              <a:t>13/12/2016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387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771287" y="346031"/>
            <a:ext cx="13883164" cy="1440127"/>
          </a:xfrm>
          <a:prstGeom prst="rect">
            <a:avLst/>
          </a:prstGeom>
        </p:spPr>
        <p:txBody>
          <a:bodyPr vert="horz" lIns="137517" tIns="68758" rIns="137517" bIns="68758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71287" y="2016179"/>
            <a:ext cx="13883164" cy="5702504"/>
          </a:xfrm>
          <a:prstGeom prst="rect">
            <a:avLst/>
          </a:prstGeom>
        </p:spPr>
        <p:txBody>
          <a:bodyPr vert="horz" lIns="137517" tIns="68758" rIns="137517" bIns="68758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771287" y="8008708"/>
            <a:ext cx="3599339" cy="460041"/>
          </a:xfrm>
          <a:prstGeom prst="rect">
            <a:avLst/>
          </a:prstGeom>
        </p:spPr>
        <p:txBody>
          <a:bodyPr vert="horz" lIns="137517" tIns="68758" rIns="137517" bIns="68758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5D553-E614-4F19-8C0E-0416FB405906}" type="datetime1">
              <a:rPr lang="it-IT" smtClean="0"/>
              <a:t>13/12/2016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5270461" y="8008708"/>
            <a:ext cx="4884817" cy="460041"/>
          </a:xfrm>
          <a:prstGeom prst="rect">
            <a:avLst/>
          </a:prstGeom>
        </p:spPr>
        <p:txBody>
          <a:bodyPr vert="horz" lIns="137517" tIns="68758" rIns="137517" bIns="68758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1055112" y="8008708"/>
            <a:ext cx="3599339" cy="460041"/>
          </a:xfrm>
          <a:prstGeom prst="rect">
            <a:avLst/>
          </a:prstGeom>
        </p:spPr>
        <p:txBody>
          <a:bodyPr vert="horz" lIns="137517" tIns="68758" rIns="137517" bIns="68758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4C31C-081D-BA4D-9A44-CFA36BBC2D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088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87583" rtl="0" eaLnBrk="1" latinLnBrk="0" hangingPunct="1"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5687" indent="-515687" algn="l" defTabSz="687583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17323" indent="-429739" algn="l" defTabSz="687583" rtl="0" eaLnBrk="1" latinLnBrk="0" hangingPunct="1">
        <a:spcBef>
          <a:spcPct val="20000"/>
        </a:spcBef>
        <a:buFont typeface="Arial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1718958" indent="-343792" algn="l" defTabSz="687583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406541" indent="-343792" algn="l" defTabSz="687583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3094124" indent="-343792" algn="l" defTabSz="687583" rtl="0" eaLnBrk="1" latinLnBrk="0" hangingPunct="1">
        <a:spcBef>
          <a:spcPct val="20000"/>
        </a:spcBef>
        <a:buFont typeface="Arial"/>
        <a:buChar char="»"/>
        <a:defRPr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781707" indent="-343792" algn="l" defTabSz="687583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469290" indent="-343792" algn="l" defTabSz="687583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156873" indent="-343792" algn="l" defTabSz="687583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44456" indent="-343792" algn="l" defTabSz="687583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7583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5166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62749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50332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37915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25498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13082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500665" algn="l" defTabSz="687583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56931" y="1957411"/>
            <a:ext cx="13111877" cy="1852164"/>
          </a:xfrm>
        </p:spPr>
        <p:txBody>
          <a:bodyPr>
            <a:noAutofit/>
          </a:bodyPr>
          <a:lstStyle/>
          <a:p>
            <a:r>
              <a:rPr lang="it-IT" sz="8800" b="1" dirty="0" smtClean="0">
                <a:solidFill>
                  <a:srgbClr val="2E6E49"/>
                </a:solidFill>
                <a:latin typeface="+mn-lt"/>
              </a:rPr>
              <a:t>APE </a:t>
            </a:r>
            <a:br>
              <a:rPr lang="it-IT" sz="8800" b="1" dirty="0" smtClean="0">
                <a:solidFill>
                  <a:srgbClr val="2E6E49"/>
                </a:solidFill>
                <a:latin typeface="+mn-lt"/>
              </a:rPr>
            </a:br>
            <a:r>
              <a:rPr lang="it-IT" sz="8800" b="1" dirty="0" smtClean="0">
                <a:solidFill>
                  <a:srgbClr val="2E6E49"/>
                </a:solidFill>
                <a:latin typeface="+mn-lt"/>
              </a:rPr>
              <a:t>PER LA SCUOLA</a:t>
            </a:r>
            <a:endParaRPr lang="it-IT" sz="8800" b="1" dirty="0">
              <a:solidFill>
                <a:srgbClr val="2E6E49"/>
              </a:solidFill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I principali punti della Legge di Bilancio 2017</a:t>
            </a:r>
          </a:p>
          <a:p>
            <a:r>
              <a:rPr lang="it-IT" dirty="0" smtClean="0">
                <a:solidFill>
                  <a:schemeClr val="tx1"/>
                </a:solidFill>
              </a:rPr>
              <a:t>sull’anticipo pensionistico</a:t>
            </a:r>
            <a:endParaRPr lang="it-I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80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0520" y="460041"/>
            <a:ext cx="13304699" cy="1236973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rgbClr val="2E6E49"/>
                </a:solidFill>
                <a:latin typeface="+mn-lt"/>
              </a:rPr>
              <a:t>APE SOCIALE</a:t>
            </a:r>
            <a:endParaRPr lang="it-IT" b="1" dirty="0">
              <a:solidFill>
                <a:srgbClr val="2E6E49"/>
              </a:solidFill>
              <a:latin typeface="+mn-lt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382809"/>
              </p:ext>
            </p:extLst>
          </p:nvPr>
        </p:nvGraphicFramePr>
        <p:xfrm>
          <a:off x="1060520" y="1848703"/>
          <a:ext cx="13304699" cy="5889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55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0520" y="460042"/>
            <a:ext cx="13304699" cy="631423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2E6E49"/>
                </a:solidFill>
                <a:latin typeface="+mn-lt"/>
              </a:rPr>
              <a:t>L’INDENNITA’ DELL’APE SOCIALE</a:t>
            </a:r>
            <a:endParaRPr lang="it-IT" b="1" dirty="0">
              <a:solidFill>
                <a:srgbClr val="2E6E49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3577252"/>
              </p:ext>
            </p:extLst>
          </p:nvPr>
        </p:nvGraphicFramePr>
        <p:xfrm>
          <a:off x="1060520" y="1212739"/>
          <a:ext cx="13304699" cy="6645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769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0520" y="460042"/>
            <a:ext cx="13304699" cy="661743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2E6E49"/>
                </a:solidFill>
                <a:latin typeface="+mn-lt"/>
              </a:rPr>
              <a:t>ATTUAZIONE APE SOCIALE</a:t>
            </a:r>
            <a:endParaRPr lang="it-IT" b="1" dirty="0">
              <a:solidFill>
                <a:srgbClr val="2E6E49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38738" y="1345171"/>
            <a:ext cx="13304699" cy="627482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Sarà stabilita con </a:t>
            </a:r>
            <a:r>
              <a:rPr lang="it-IT" b="1" dirty="0" smtClean="0">
                <a:solidFill>
                  <a:srgbClr val="FF0000"/>
                </a:solidFill>
              </a:rPr>
              <a:t>DPCM</a:t>
            </a:r>
            <a:r>
              <a:rPr lang="it-IT" dirty="0" smtClean="0"/>
              <a:t> di concerto con il MEF e del Ministero del Lavoro e Politiche Sociali </a:t>
            </a:r>
            <a:r>
              <a:rPr lang="it-IT" b="1" dirty="0" smtClean="0">
                <a:solidFill>
                  <a:srgbClr val="FF0000"/>
                </a:solidFill>
              </a:rPr>
              <a:t>entro 60 giorni </a:t>
            </a:r>
            <a:r>
              <a:rPr lang="it-IT" dirty="0" smtClean="0"/>
              <a:t>dall’entrata in vigore della Legge di Bilancio 2017.</a:t>
            </a:r>
          </a:p>
          <a:p>
            <a:pPr marL="0" indent="0" algn="ctr">
              <a:buNone/>
            </a:pPr>
            <a:endParaRPr lang="it-IT" sz="2400" dirty="0" smtClean="0"/>
          </a:p>
          <a:p>
            <a:pPr marL="0" indent="0" algn="ctr">
              <a:buNone/>
            </a:pPr>
            <a:r>
              <a:rPr lang="it-IT" dirty="0" smtClean="0"/>
              <a:t>definirà: </a:t>
            </a:r>
          </a:p>
          <a:p>
            <a:pPr marL="0" indent="0" algn="ctr">
              <a:buNone/>
            </a:pPr>
            <a:endParaRPr lang="it-IT" sz="2400" dirty="0" smtClean="0"/>
          </a:p>
          <a:p>
            <a:r>
              <a:rPr lang="it-IT" dirty="0" smtClean="0"/>
              <a:t>Caratteristiche specifiche delle attività  lavorative  «difficoltose»</a:t>
            </a:r>
          </a:p>
          <a:p>
            <a:r>
              <a:rPr lang="it-IT" dirty="0" smtClean="0"/>
              <a:t>Procedure di accertamento delle condizioni per l’accesso al beneficio</a:t>
            </a:r>
          </a:p>
          <a:p>
            <a:pPr>
              <a:buFont typeface="Wingdings" panose="05000000000000000000" pitchFamily="2" charset="2"/>
              <a:buChar char="§"/>
            </a:pPr>
            <a:endParaRPr lang="it-IT" dirty="0" smtClean="0"/>
          </a:p>
          <a:p>
            <a:pPr>
              <a:buFont typeface="Wingdings" panose="05000000000000000000" pitchFamily="2" charset="2"/>
              <a:buChar char="§"/>
            </a:pPr>
            <a:endParaRPr lang="it-IT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dirty="0" smtClean="0"/>
          </a:p>
          <a:p>
            <a:pPr marL="0" indent="0" algn="ctr">
              <a:buNone/>
            </a:pPr>
            <a:endParaRPr lang="it-IT" dirty="0" smtClean="0"/>
          </a:p>
          <a:p>
            <a:pPr>
              <a:buFont typeface="Wingdings" panose="05000000000000000000" pitchFamily="2" charset="2"/>
              <a:buChar char="Ø"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3558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0520" y="460041"/>
            <a:ext cx="13304699" cy="1236973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rgbClr val="2E6E49"/>
                </a:solidFill>
                <a:latin typeface="+mn-lt"/>
              </a:rPr>
              <a:t>APE VOLONTARIA</a:t>
            </a:r>
            <a:endParaRPr lang="it-IT" b="1" dirty="0">
              <a:solidFill>
                <a:srgbClr val="2E6E49"/>
              </a:solidFill>
              <a:latin typeface="+mn-lt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8167865"/>
              </p:ext>
            </p:extLst>
          </p:nvPr>
        </p:nvGraphicFramePr>
        <p:xfrm>
          <a:off x="1060520" y="1929837"/>
          <a:ext cx="13304699" cy="5482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>
                <a:solidFill>
                  <a:schemeClr val="bg1">
                    <a:lumMod val="65000"/>
                  </a:schemeClr>
                </a:solidFill>
              </a:rPr>
              <a:t>2</a:t>
            </a:fld>
            <a:endParaRPr lang="it-IT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594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2E6E49"/>
                </a:solidFill>
                <a:latin typeface="+mn-lt"/>
              </a:rPr>
              <a:t>REQUISITI PER ACCEDERE ALL’ APE</a:t>
            </a:r>
            <a:br>
              <a:rPr lang="it-IT" b="1" dirty="0" smtClean="0">
                <a:solidFill>
                  <a:srgbClr val="2E6E49"/>
                </a:solidFill>
                <a:latin typeface="+mn-lt"/>
              </a:rPr>
            </a:br>
            <a:endParaRPr lang="it-IT" b="1" dirty="0">
              <a:solidFill>
                <a:srgbClr val="2E6E49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3602"/>
            <a:ext cx="14724185" cy="6179087"/>
          </a:xfrm>
        </p:spPr>
        <p:txBody>
          <a:bodyPr>
            <a:normAutofit/>
          </a:bodyPr>
          <a:lstStyle/>
          <a:p>
            <a:endParaRPr lang="it-IT" sz="4500" b="1" u="sng" dirty="0"/>
          </a:p>
          <a:p>
            <a:r>
              <a:rPr lang="it-IT" sz="4500" b="1" u="sng" dirty="0"/>
              <a:t>Età</a:t>
            </a:r>
            <a:r>
              <a:rPr lang="it-IT" sz="4500" dirty="0"/>
              <a:t>: minimo </a:t>
            </a:r>
            <a:r>
              <a:rPr lang="it-IT" sz="4500" b="1" dirty="0">
                <a:solidFill>
                  <a:srgbClr val="FF0000"/>
                </a:solidFill>
              </a:rPr>
              <a:t>63 anni </a:t>
            </a:r>
            <a:endParaRPr lang="it-IT" sz="4500" b="1" dirty="0" smtClean="0">
              <a:solidFill>
                <a:srgbClr val="FF0000"/>
              </a:solidFill>
            </a:endParaRPr>
          </a:p>
          <a:p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sz="4000" b="1" u="sng" dirty="0" smtClean="0"/>
              <a:t>Contribuzione</a:t>
            </a:r>
            <a:r>
              <a:rPr lang="it-IT" sz="4000" dirty="0"/>
              <a:t>: minimo </a:t>
            </a:r>
            <a:r>
              <a:rPr lang="it-IT" sz="4000" b="1" dirty="0">
                <a:solidFill>
                  <a:srgbClr val="FF0000"/>
                </a:solidFill>
              </a:rPr>
              <a:t>20 anni </a:t>
            </a:r>
          </a:p>
          <a:p>
            <a:endParaRPr lang="it-IT" b="1" dirty="0" smtClean="0">
              <a:solidFill>
                <a:srgbClr val="FF0000"/>
              </a:solidFill>
            </a:endParaRPr>
          </a:p>
          <a:p>
            <a:r>
              <a:rPr lang="it-IT" sz="4000" b="1" u="sng" dirty="0" smtClean="0"/>
              <a:t>Diritto </a:t>
            </a:r>
            <a:r>
              <a:rPr lang="it-IT" sz="4000" b="1" u="sng" dirty="0"/>
              <a:t>alla pensione di vecchiaia</a:t>
            </a:r>
            <a:r>
              <a:rPr lang="it-IT" sz="4000" dirty="0"/>
              <a:t>:  </a:t>
            </a:r>
            <a:r>
              <a:rPr lang="it-IT" sz="4000" b="1" dirty="0">
                <a:solidFill>
                  <a:srgbClr val="FF0000"/>
                </a:solidFill>
              </a:rPr>
              <a:t>entro 3 anni e 7 mesi </a:t>
            </a:r>
            <a:r>
              <a:rPr lang="it-IT" sz="4000" b="1" dirty="0" smtClean="0"/>
              <a:t>dal momento della richiesta di APE</a:t>
            </a:r>
            <a:endParaRPr lang="it-IT" sz="4000" b="1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8518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8696" y="346031"/>
            <a:ext cx="13883164" cy="1440127"/>
          </a:xfrm>
        </p:spPr>
        <p:txBody>
          <a:bodyPr/>
          <a:lstStyle/>
          <a:p>
            <a:r>
              <a:rPr lang="it-IT" b="1" dirty="0" smtClean="0">
                <a:solidFill>
                  <a:srgbClr val="2E6E49"/>
                </a:solidFill>
              </a:rPr>
              <a:t>Disposizioni applicative</a:t>
            </a:r>
            <a:endParaRPr lang="it-IT" b="1" dirty="0">
              <a:solidFill>
                <a:srgbClr val="2E6E49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0520" y="1730835"/>
            <a:ext cx="13304699" cy="598151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sz="6400" dirty="0" smtClean="0">
                <a:solidFill>
                  <a:srgbClr val="FF0000"/>
                </a:solidFill>
              </a:rPr>
              <a:t>E’ previsto </a:t>
            </a:r>
            <a:r>
              <a:rPr lang="it-IT" sz="6400" dirty="0">
                <a:solidFill>
                  <a:srgbClr val="FF0000"/>
                </a:solidFill>
              </a:rPr>
              <a:t>apposito DPCM di attuazione </a:t>
            </a:r>
            <a:endParaRPr lang="it-IT" sz="6400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e</a:t>
            </a:r>
            <a:r>
              <a:rPr lang="it-IT" dirty="0" smtClean="0"/>
              <a:t>ntro 60 giorni dall’entrata in vigore della Legge di Bilancio (1° gennaio 2017)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 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 smtClean="0"/>
          </a:p>
          <a:p>
            <a:r>
              <a:rPr lang="it-IT" dirty="0" smtClean="0"/>
              <a:t>Il DPCM conterrà le disposizioni applicative necessarie per poter accedere all’APE</a:t>
            </a:r>
          </a:p>
          <a:p>
            <a:pPr algn="ctr">
              <a:buNone/>
            </a:pPr>
            <a:endParaRPr lang="it-IT" dirty="0"/>
          </a:p>
          <a:p>
            <a:pPr algn="ctr">
              <a:buNone/>
            </a:pPr>
            <a:endParaRPr lang="it-IT" dirty="0" smtClean="0">
              <a:solidFill>
                <a:srgbClr val="2E6E49"/>
              </a:solidFill>
            </a:endParaRPr>
          </a:p>
          <a:p>
            <a:pPr algn="ctr">
              <a:buNone/>
            </a:pPr>
            <a:r>
              <a:rPr lang="it-IT" dirty="0" smtClean="0">
                <a:solidFill>
                  <a:srgbClr val="2E6E49"/>
                </a:solidFill>
              </a:rPr>
              <a:t>I TERMINI PER LE DOMANDE di  APE</a:t>
            </a:r>
          </a:p>
          <a:p>
            <a:pPr algn="ctr">
              <a:buNone/>
            </a:pPr>
            <a:r>
              <a:rPr lang="it-IT" sz="3000" dirty="0" smtClean="0">
                <a:solidFill>
                  <a:srgbClr val="C00000"/>
                </a:solidFill>
              </a:rPr>
              <a:t>    </a:t>
            </a:r>
            <a:r>
              <a:rPr lang="it-IT" dirty="0" smtClean="0">
                <a:solidFill>
                  <a:srgbClr val="C00000"/>
                </a:solidFill>
              </a:rPr>
              <a:t>sono </a:t>
            </a:r>
            <a:r>
              <a:rPr lang="it-IT" b="1" dirty="0" smtClean="0">
                <a:solidFill>
                  <a:srgbClr val="C00000"/>
                </a:solidFill>
              </a:rPr>
              <a:t>distinti</a:t>
            </a:r>
            <a:r>
              <a:rPr lang="it-IT" dirty="0" smtClean="0">
                <a:solidFill>
                  <a:srgbClr val="C00000"/>
                </a:solidFill>
              </a:rPr>
              <a:t> e </a:t>
            </a:r>
            <a:r>
              <a:rPr lang="it-IT" b="1" dirty="0" smtClean="0">
                <a:solidFill>
                  <a:srgbClr val="C00000"/>
                </a:solidFill>
              </a:rPr>
              <a:t>diversi</a:t>
            </a:r>
            <a:r>
              <a:rPr lang="it-IT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r>
              <a:rPr lang="it-IT" dirty="0" smtClean="0">
                <a:solidFill>
                  <a:srgbClr val="C00000"/>
                </a:solidFill>
              </a:rPr>
              <a:t>rispetto alle normali domande di pensione</a:t>
            </a:r>
          </a:p>
          <a:p>
            <a:pPr algn="ctr">
              <a:buNone/>
            </a:pPr>
            <a:r>
              <a:rPr lang="it-IT" dirty="0" smtClean="0">
                <a:solidFill>
                  <a:srgbClr val="C00000"/>
                </a:solidFill>
              </a:rPr>
              <a:t>per il personale della scuola </a:t>
            </a:r>
          </a:p>
          <a:p>
            <a:pPr algn="ctr">
              <a:buNone/>
            </a:pPr>
            <a:r>
              <a:rPr lang="it-IT" sz="2800" dirty="0" smtClean="0">
                <a:solidFill>
                  <a:srgbClr val="C00000"/>
                </a:solidFill>
              </a:rPr>
              <a:t>(scadenza </a:t>
            </a:r>
            <a:r>
              <a:rPr lang="it-IT" sz="2800" dirty="0">
                <a:solidFill>
                  <a:srgbClr val="C00000"/>
                </a:solidFill>
              </a:rPr>
              <a:t>20 gennaio </a:t>
            </a:r>
            <a:r>
              <a:rPr lang="it-IT" sz="2800" dirty="0" smtClean="0">
                <a:solidFill>
                  <a:srgbClr val="C00000"/>
                </a:solidFill>
              </a:rPr>
              <a:t>2017)</a:t>
            </a:r>
            <a:endParaRPr lang="it-IT" sz="2800" dirty="0">
              <a:solidFill>
                <a:srgbClr val="C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286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0520" y="460041"/>
            <a:ext cx="13304699" cy="1143561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rgbClr val="2E6E49"/>
                </a:solidFill>
                <a:latin typeface="+mn-lt"/>
              </a:rPr>
              <a:t>COME SI CHIEDE L’APE</a:t>
            </a:r>
            <a:endParaRPr lang="it-IT" b="1" dirty="0">
              <a:solidFill>
                <a:srgbClr val="2E6E49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5815" y="1544987"/>
            <a:ext cx="14302153" cy="6157076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buClr>
                <a:schemeClr val="tx1"/>
              </a:buClr>
            </a:pPr>
            <a:r>
              <a:rPr lang="it-IT" sz="3300" b="1" dirty="0">
                <a:solidFill>
                  <a:srgbClr val="2E6E49"/>
                </a:solidFill>
              </a:rPr>
              <a:t>La domanda </a:t>
            </a:r>
            <a:r>
              <a:rPr lang="it-IT" sz="3300" dirty="0"/>
              <a:t>di </a:t>
            </a:r>
            <a:r>
              <a:rPr lang="it-IT" sz="3300" b="1" dirty="0">
                <a:solidFill>
                  <a:srgbClr val="FF0000"/>
                </a:solidFill>
              </a:rPr>
              <a:t>certificazione del diritto </a:t>
            </a:r>
            <a:r>
              <a:rPr lang="it-IT" sz="3300" dirty="0"/>
              <a:t>all’APE va presentata </a:t>
            </a:r>
            <a:r>
              <a:rPr lang="it-IT" sz="3300" b="1" dirty="0">
                <a:solidFill>
                  <a:srgbClr val="2E6E49"/>
                </a:solidFill>
              </a:rPr>
              <a:t>all’INPS per via telematica, anche tramite Patronato, </a:t>
            </a:r>
            <a:r>
              <a:rPr lang="it-IT" sz="3300" b="1" u="sng" dirty="0" smtClean="0">
                <a:solidFill>
                  <a:srgbClr val="2E6E49"/>
                </a:solidFill>
              </a:rPr>
              <a:t>presumibilmente</a:t>
            </a:r>
            <a:r>
              <a:rPr lang="it-IT" sz="3300" b="1" dirty="0" smtClean="0">
                <a:solidFill>
                  <a:srgbClr val="2E6E49"/>
                </a:solidFill>
              </a:rPr>
              <a:t> dal </a:t>
            </a:r>
            <a:r>
              <a:rPr lang="it-IT" sz="3300" b="1" dirty="0" smtClean="0">
                <a:solidFill>
                  <a:srgbClr val="FF0000"/>
                </a:solidFill>
              </a:rPr>
              <a:t>1° </a:t>
            </a:r>
            <a:r>
              <a:rPr lang="it-IT" sz="3300" b="1" dirty="0">
                <a:solidFill>
                  <a:srgbClr val="FF0000"/>
                </a:solidFill>
              </a:rPr>
              <a:t>maggio </a:t>
            </a:r>
            <a:r>
              <a:rPr lang="it-IT" sz="3300" b="1" dirty="0" smtClean="0">
                <a:solidFill>
                  <a:srgbClr val="FF0000"/>
                </a:solidFill>
              </a:rPr>
              <a:t>2017</a:t>
            </a:r>
            <a:endParaRPr lang="it-IT" sz="3300" b="1" dirty="0">
              <a:solidFill>
                <a:srgbClr val="FF0000"/>
              </a:solidFill>
            </a:endParaRPr>
          </a:p>
          <a:p>
            <a:pPr algn="just">
              <a:spcBef>
                <a:spcPts val="600"/>
              </a:spcBef>
              <a:buClr>
                <a:schemeClr val="tx1"/>
              </a:buClr>
            </a:pPr>
            <a:r>
              <a:rPr lang="it-IT" sz="3300" dirty="0"/>
              <a:t>L’INPS verifica e certifica il possesso dei requisiti e comunica all’interessato importo minimo e massimo dell’APE ottenibile</a:t>
            </a:r>
          </a:p>
          <a:p>
            <a:pPr>
              <a:spcBef>
                <a:spcPts val="600"/>
              </a:spcBef>
              <a:buClr>
                <a:schemeClr val="tx1"/>
              </a:buClr>
            </a:pPr>
            <a:r>
              <a:rPr lang="it-IT" sz="3300" dirty="0"/>
              <a:t>L‘interessato presenta </a:t>
            </a:r>
            <a:r>
              <a:rPr lang="it-IT" sz="3300" b="1" dirty="0">
                <a:solidFill>
                  <a:srgbClr val="FF0000"/>
                </a:solidFill>
              </a:rPr>
              <a:t>tramite SPID</a:t>
            </a:r>
            <a:r>
              <a:rPr lang="it-IT" sz="3300" dirty="0"/>
              <a:t> </a:t>
            </a:r>
            <a:r>
              <a:rPr lang="it-IT" sz="3300" b="1" dirty="0">
                <a:solidFill>
                  <a:srgbClr val="FF0000"/>
                </a:solidFill>
              </a:rPr>
              <a:t> </a:t>
            </a:r>
            <a:r>
              <a:rPr lang="it-IT" sz="3300" dirty="0" smtClean="0"/>
              <a:t>(sistema pubblico di identità digitale) </a:t>
            </a:r>
            <a:r>
              <a:rPr lang="it-IT" sz="3300" b="1" dirty="0" smtClean="0">
                <a:solidFill>
                  <a:srgbClr val="FF0000"/>
                </a:solidFill>
              </a:rPr>
              <a:t>la </a:t>
            </a:r>
            <a:r>
              <a:rPr lang="it-IT" sz="3300" b="1" dirty="0">
                <a:solidFill>
                  <a:srgbClr val="FF0000"/>
                </a:solidFill>
              </a:rPr>
              <a:t>domanda di APE, e contestualmente la domanda di pensione di vecchiaia </a:t>
            </a:r>
            <a:r>
              <a:rPr lang="it-IT" sz="3300" dirty="0"/>
              <a:t>che verrà corrisposta  al compimento dei requisiti di legge (età 66 anni e 7 mesi</a:t>
            </a:r>
            <a:r>
              <a:rPr lang="it-IT" sz="3300" dirty="0" smtClean="0"/>
              <a:t>)</a:t>
            </a:r>
          </a:p>
          <a:p>
            <a:pPr>
              <a:spcBef>
                <a:spcPts val="600"/>
              </a:spcBef>
              <a:buClr>
                <a:schemeClr val="tx1"/>
              </a:buClr>
            </a:pPr>
            <a:r>
              <a:rPr lang="it-IT" sz="3300" dirty="0" smtClean="0"/>
              <a:t>La Banca trasmette all’INPS e all’interessato il contratto di prestito o l’eventuale reiezione dello stesso</a:t>
            </a:r>
            <a:endParaRPr lang="it-IT" sz="3300" dirty="0"/>
          </a:p>
          <a:p>
            <a:pPr>
              <a:spcBef>
                <a:spcPts val="600"/>
              </a:spcBef>
              <a:buClr>
                <a:schemeClr val="tx1"/>
              </a:buClr>
            </a:pPr>
            <a:r>
              <a:rPr lang="it-IT" sz="3300" dirty="0"/>
              <a:t>La domanda di APE e di pensione di vecchiaia non sono revocabili.</a:t>
            </a:r>
          </a:p>
          <a:p>
            <a:pPr>
              <a:spcBef>
                <a:spcPts val="600"/>
              </a:spcBef>
              <a:buClr>
                <a:schemeClr val="tx1"/>
              </a:buClr>
            </a:pPr>
            <a:r>
              <a:rPr lang="it-IT" sz="3300" dirty="0"/>
              <a:t>L’interessato </a:t>
            </a:r>
            <a:r>
              <a:rPr lang="it-IT" sz="3300" b="1" dirty="0" err="1">
                <a:solidFill>
                  <a:srgbClr val="FF0000"/>
                </a:solidFill>
              </a:rPr>
              <a:t>puo'</a:t>
            </a:r>
            <a:r>
              <a:rPr lang="it-IT" sz="3300" b="1" dirty="0">
                <a:solidFill>
                  <a:srgbClr val="FF0000"/>
                </a:solidFill>
              </a:rPr>
              <a:t> recedere </a:t>
            </a:r>
            <a:r>
              <a:rPr lang="it-IT" sz="3300" dirty="0"/>
              <a:t>dal contratto di credito </a:t>
            </a:r>
            <a:r>
              <a:rPr lang="it-IT" sz="3300" b="1" dirty="0">
                <a:solidFill>
                  <a:srgbClr val="FF0000"/>
                </a:solidFill>
              </a:rPr>
              <a:t>entro quattordici giorni</a:t>
            </a:r>
            <a:r>
              <a:rPr lang="it-IT" sz="3300" dirty="0"/>
              <a:t> dalla concessione del prestito </a:t>
            </a:r>
            <a:r>
              <a:rPr lang="it-IT" sz="3300" i="1" dirty="0"/>
              <a:t>(T.U. delle leggi in materia bancaria e creditizia) </a:t>
            </a:r>
          </a:p>
          <a:p>
            <a:pPr marL="0" indent="0">
              <a:buNone/>
            </a:pPr>
            <a:endParaRPr lang="it-IT" sz="33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300" b="1" dirty="0" smtClean="0">
                <a:solidFill>
                  <a:srgbClr val="FF0000"/>
                </a:solidFill>
              </a:rPr>
              <a:t>Nel </a:t>
            </a:r>
            <a:r>
              <a:rPr lang="it-IT" sz="3300" b="1" dirty="0">
                <a:solidFill>
                  <a:srgbClr val="FF0000"/>
                </a:solidFill>
              </a:rPr>
              <a:t>caso di reiezione della richiesta o di recesso, </a:t>
            </a:r>
            <a:endParaRPr lang="it-IT" sz="33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it-IT" sz="3300" b="1" dirty="0" smtClean="0">
                <a:solidFill>
                  <a:srgbClr val="FF0000"/>
                </a:solidFill>
              </a:rPr>
              <a:t>la </a:t>
            </a:r>
            <a:r>
              <a:rPr lang="it-IT" sz="3300" b="1" dirty="0">
                <a:solidFill>
                  <a:srgbClr val="FF0000"/>
                </a:solidFill>
              </a:rPr>
              <a:t>domanda di pensione è priva di effetti</a:t>
            </a:r>
          </a:p>
          <a:p>
            <a:endParaRPr lang="it-IT" i="1" dirty="0"/>
          </a:p>
          <a:p>
            <a:pPr marL="0" indent="0" algn="ctr">
              <a:spcBef>
                <a:spcPts val="2274"/>
              </a:spcBef>
              <a:buNone/>
            </a:pPr>
            <a:endParaRPr lang="it-IT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866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0520" y="460041"/>
            <a:ext cx="13304699" cy="972303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2E6E49"/>
                </a:solidFill>
                <a:latin typeface="+mn-lt"/>
              </a:rPr>
              <a:t/>
            </a:r>
            <a:br>
              <a:rPr lang="it-IT" b="1" dirty="0" smtClean="0">
                <a:solidFill>
                  <a:srgbClr val="2E6E49"/>
                </a:solidFill>
                <a:latin typeface="+mn-lt"/>
              </a:rPr>
            </a:br>
            <a:r>
              <a:rPr lang="it-IT" b="1" dirty="0" smtClean="0">
                <a:solidFill>
                  <a:srgbClr val="2E6E49"/>
                </a:solidFill>
                <a:latin typeface="+mn-lt"/>
              </a:rPr>
              <a:t>IL PRESTITO APE</a:t>
            </a:r>
            <a:br>
              <a:rPr lang="it-IT" b="1" dirty="0" smtClean="0">
                <a:solidFill>
                  <a:srgbClr val="2E6E49"/>
                </a:solidFill>
                <a:latin typeface="+mn-lt"/>
              </a:rPr>
            </a:br>
            <a:endParaRPr lang="it-IT" b="1" dirty="0">
              <a:solidFill>
                <a:srgbClr val="2E6E49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0520" y="1432345"/>
            <a:ext cx="13304699" cy="6211102"/>
          </a:xfrm>
        </p:spPr>
        <p:txBody>
          <a:bodyPr>
            <a:normAutofit fontScale="62500" lnSpcReduction="20000"/>
          </a:bodyPr>
          <a:lstStyle/>
          <a:p>
            <a:pPr>
              <a:buClr>
                <a:schemeClr val="tx1"/>
              </a:buClr>
            </a:pPr>
            <a:r>
              <a:rPr lang="it-IT" b="1" dirty="0" smtClean="0">
                <a:solidFill>
                  <a:srgbClr val="FF0000"/>
                </a:solidFill>
              </a:rPr>
              <a:t>Non concorre a formare reddito ai </a:t>
            </a:r>
            <a:r>
              <a:rPr lang="it-IT" b="1" dirty="0">
                <a:solidFill>
                  <a:srgbClr val="FF0000"/>
                </a:solidFill>
              </a:rPr>
              <a:t>fini </a:t>
            </a:r>
            <a:r>
              <a:rPr lang="it-IT" b="1" dirty="0" smtClean="0">
                <a:solidFill>
                  <a:srgbClr val="FF0000"/>
                </a:solidFill>
              </a:rPr>
              <a:t>dell’IRPEF</a:t>
            </a:r>
          </a:p>
          <a:p>
            <a:r>
              <a:rPr lang="it-IT" dirty="0" smtClean="0"/>
              <a:t>E’ coperto da una quota assicurativa obbligatoria per il rischio di premorienza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 algn="ctr">
              <a:buNone/>
            </a:pPr>
            <a:r>
              <a:rPr lang="it-IT" b="1" dirty="0">
                <a:solidFill>
                  <a:srgbClr val="2E6E49"/>
                </a:solidFill>
              </a:rPr>
              <a:t>LA RESTITUZIONE DEL PRESTITO APE</a:t>
            </a:r>
            <a:endParaRPr lang="it-IT" dirty="0">
              <a:solidFill>
                <a:srgbClr val="2E6E49"/>
              </a:solidFill>
            </a:endParaRPr>
          </a:p>
          <a:p>
            <a:r>
              <a:rPr lang="it-IT" dirty="0"/>
              <a:t>La restituzione avviene a partire </a:t>
            </a:r>
            <a:r>
              <a:rPr lang="it-IT" dirty="0" smtClean="0"/>
              <a:t>dal raggiungimento dell’età per la </a:t>
            </a:r>
            <a:r>
              <a:rPr lang="it-IT" dirty="0"/>
              <a:t>pensione di vecchiaia, con rate di ammortamento mensili per la durata di </a:t>
            </a:r>
            <a:r>
              <a:rPr lang="it-IT" b="1" dirty="0">
                <a:solidFill>
                  <a:srgbClr val="2E6E49"/>
                </a:solidFill>
              </a:rPr>
              <a:t>venti </a:t>
            </a:r>
            <a:r>
              <a:rPr lang="it-IT" b="1" dirty="0" smtClean="0">
                <a:solidFill>
                  <a:srgbClr val="2E6E49"/>
                </a:solidFill>
              </a:rPr>
              <a:t>anni</a:t>
            </a:r>
            <a:endParaRPr lang="it-IT" dirty="0" smtClean="0"/>
          </a:p>
          <a:p>
            <a:r>
              <a:rPr lang="it-IT" dirty="0"/>
              <a:t>L’INPS </a:t>
            </a:r>
            <a:r>
              <a:rPr lang="it-IT" b="1" dirty="0">
                <a:solidFill>
                  <a:srgbClr val="FF0000"/>
                </a:solidFill>
              </a:rPr>
              <a:t>trattiene l’importo della rata a partire dalla prima pensione mensile </a:t>
            </a:r>
            <a:r>
              <a:rPr lang="it-IT" dirty="0"/>
              <a:t>che verrà corrisposta al raggiungimento dell’età di 66 anni e 7 </a:t>
            </a:r>
            <a:r>
              <a:rPr lang="it-IT" dirty="0" smtClean="0"/>
              <a:t>mesi</a:t>
            </a:r>
            <a:endParaRPr lang="it-IT" dirty="0"/>
          </a:p>
          <a:p>
            <a:pPr>
              <a:buClr>
                <a:schemeClr val="tx1"/>
              </a:buClr>
            </a:pPr>
            <a:r>
              <a:rPr lang="it-IT" b="1" dirty="0" smtClean="0">
                <a:solidFill>
                  <a:srgbClr val="2E6E49"/>
                </a:solidFill>
              </a:rPr>
              <a:t>La </a:t>
            </a:r>
            <a:r>
              <a:rPr lang="it-IT" b="1" dirty="0">
                <a:solidFill>
                  <a:srgbClr val="2E6E49"/>
                </a:solidFill>
              </a:rPr>
              <a:t>rata di ammortamento </a:t>
            </a:r>
            <a:r>
              <a:rPr lang="it-IT" b="1" dirty="0" smtClean="0">
                <a:solidFill>
                  <a:srgbClr val="2E6E49"/>
                </a:solidFill>
              </a:rPr>
              <a:t>comprende</a:t>
            </a:r>
            <a:r>
              <a:rPr lang="it-IT" dirty="0" smtClean="0"/>
              <a:t>:  </a:t>
            </a:r>
            <a:r>
              <a:rPr lang="it-IT" dirty="0"/>
              <a:t>la restituzione del capitale, gli interessi e l’assicurazione</a:t>
            </a:r>
            <a:r>
              <a:rPr lang="it-IT" dirty="0" smtClean="0"/>
              <a:t>.</a:t>
            </a:r>
          </a:p>
          <a:p>
            <a:pPr>
              <a:buClr>
                <a:schemeClr val="tx1"/>
              </a:buClr>
            </a:pPr>
            <a:r>
              <a:rPr lang="it-IT" dirty="0" smtClean="0"/>
              <a:t>Sugli  interessi e sul premio assicurativo </a:t>
            </a:r>
            <a:r>
              <a:rPr lang="it-IT" b="1" dirty="0" smtClean="0">
                <a:solidFill>
                  <a:srgbClr val="FF0000"/>
                </a:solidFill>
              </a:rPr>
              <a:t>è riconosciuta una detrazione fiscale</a:t>
            </a:r>
            <a:r>
              <a:rPr lang="it-IT" dirty="0" smtClean="0"/>
              <a:t> in quota fissa del </a:t>
            </a:r>
            <a:r>
              <a:rPr lang="it-IT" b="1" dirty="0" smtClean="0">
                <a:solidFill>
                  <a:srgbClr val="FF0000"/>
                </a:solidFill>
              </a:rPr>
              <a:t>50% </a:t>
            </a:r>
          </a:p>
          <a:p>
            <a:pPr>
              <a:buClr>
                <a:schemeClr val="tx1"/>
              </a:buClr>
            </a:pPr>
            <a:r>
              <a:rPr lang="it-IT" b="1" dirty="0" smtClean="0">
                <a:solidFill>
                  <a:srgbClr val="2E6E49"/>
                </a:solidFill>
              </a:rPr>
              <a:t>E’ possibile estinguere anticipatamente il debito</a:t>
            </a:r>
            <a:r>
              <a:rPr lang="it-IT" dirty="0" smtClean="0"/>
              <a:t>, senza oneri o spese aggiuntive anche prima dei venti anni, con modalità che saranno definite con DPCM.</a:t>
            </a:r>
          </a:p>
          <a:p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6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2E6E49"/>
                </a:solidFill>
                <a:latin typeface="+mn-lt"/>
              </a:rPr>
              <a:t>DURATA ED ENTITA’ DEL PRESTITO APE</a:t>
            </a:r>
            <a:endParaRPr lang="it-IT" b="1" dirty="0">
              <a:solidFill>
                <a:srgbClr val="2E6E49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60520" y="2074918"/>
            <a:ext cx="13304699" cy="5392682"/>
          </a:xfrm>
        </p:spPr>
        <p:txBody>
          <a:bodyPr>
            <a:normAutofit/>
          </a:bodyPr>
          <a:lstStyle/>
          <a:p>
            <a:r>
              <a:rPr lang="it-IT" dirty="0" smtClean="0"/>
              <a:t>Il prestito APE ha una </a:t>
            </a:r>
            <a:r>
              <a:rPr lang="it-IT" b="1" dirty="0" smtClean="0">
                <a:solidFill>
                  <a:srgbClr val="C00000"/>
                </a:solidFill>
              </a:rPr>
              <a:t>durata minima di sei mesi</a:t>
            </a:r>
          </a:p>
          <a:p>
            <a:pPr marL="0" indent="0">
              <a:buNone/>
            </a:pPr>
            <a:endParaRPr lang="it-IT" sz="2800" b="1" dirty="0" smtClean="0">
              <a:solidFill>
                <a:srgbClr val="C00000"/>
              </a:solidFill>
            </a:endParaRPr>
          </a:p>
          <a:p>
            <a:pPr algn="just">
              <a:spcBef>
                <a:spcPts val="2274"/>
              </a:spcBef>
            </a:pPr>
            <a:r>
              <a:rPr lang="it-IT" dirty="0" smtClean="0"/>
              <a:t>L’entità minima e massima di APE richiedibile sarà stabilita con DPCM emanato di concerto con il MEF e il Ministero del Lavoro e Politiche Sociali entro 60 giorni dall’entrata in vigore della Legge di Stabilità 2017.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96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2E6E49"/>
                </a:solidFill>
                <a:latin typeface="+mn-lt"/>
              </a:rPr>
              <a:t>PERFEZIONAMENTO </a:t>
            </a:r>
            <a:br>
              <a:rPr lang="it-IT" b="1" dirty="0" smtClean="0">
                <a:solidFill>
                  <a:srgbClr val="2E6E49"/>
                </a:solidFill>
                <a:latin typeface="+mn-lt"/>
              </a:rPr>
            </a:br>
            <a:r>
              <a:rPr lang="it-IT" b="1" dirty="0" smtClean="0">
                <a:solidFill>
                  <a:srgbClr val="2E6E49"/>
                </a:solidFill>
                <a:latin typeface="+mn-lt"/>
              </a:rPr>
              <a:t>DEL CONTRATTO DI PRESTITO</a:t>
            </a:r>
            <a:endParaRPr lang="it-IT" b="1" dirty="0">
              <a:solidFill>
                <a:srgbClr val="2E6E49"/>
              </a:solidFill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96291" y="2130189"/>
            <a:ext cx="13304699" cy="579461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L’interessato, indica nella domanda di prestito la Banca e l’Impresa Assicurativa per la copertura del rischio di premorienza, scelti tra quelli che aderiscono all’Accordo–quadro da stipulare dopo l’entrata in vigore del DPCM. </a:t>
            </a:r>
          </a:p>
          <a:p>
            <a:pPr marL="0" indent="0">
              <a:spcBef>
                <a:spcPts val="2274"/>
              </a:spcBef>
              <a:buNone/>
            </a:pPr>
            <a:r>
              <a:rPr lang="it-IT" dirty="0" smtClean="0"/>
              <a:t>L’Istituto bancario finanziatore del prestito prescelto, trasmette all’INPS e al richiedente:</a:t>
            </a:r>
          </a:p>
          <a:p>
            <a:pPr lvl="1">
              <a:spcBef>
                <a:spcPts val="2274"/>
              </a:spcBef>
              <a:buClr>
                <a:schemeClr val="tx1"/>
              </a:buClr>
              <a:buFont typeface="Wingdings" pitchFamily="2" charset="2"/>
              <a:buChar char="v"/>
            </a:pPr>
            <a:r>
              <a:rPr lang="it-IT" b="1" dirty="0" smtClean="0">
                <a:solidFill>
                  <a:srgbClr val="C00000"/>
                </a:solidFill>
              </a:rPr>
              <a:t>Il contratto di prestito </a:t>
            </a:r>
            <a:r>
              <a:rPr lang="it-IT" dirty="0" smtClean="0"/>
              <a:t>che sarà erogato entro 30 giorni lavorativi dalla data di perfezionamento</a:t>
            </a:r>
          </a:p>
          <a:p>
            <a:pPr marL="601636" lvl="1" indent="0" algn="ctr">
              <a:buClr>
                <a:schemeClr val="tx1"/>
              </a:buClr>
              <a:buNone/>
            </a:pPr>
            <a:r>
              <a:rPr lang="it-IT" sz="3300" i="1" dirty="0" smtClean="0"/>
              <a:t>oppure</a:t>
            </a:r>
            <a:endParaRPr lang="it-IT" i="1" dirty="0" smtClean="0"/>
          </a:p>
          <a:p>
            <a:pPr lvl="1">
              <a:buClr>
                <a:schemeClr val="tx1"/>
              </a:buClr>
              <a:buFont typeface="Wingdings" pitchFamily="2" charset="2"/>
              <a:buChar char="v"/>
            </a:pPr>
            <a:r>
              <a:rPr lang="it-IT" dirty="0" smtClean="0"/>
              <a:t>la comunicazione di mancata concessione</a:t>
            </a:r>
          </a:p>
          <a:p>
            <a:endParaRPr lang="it-IT" dirty="0" smtClean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16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674077" y="196683"/>
            <a:ext cx="14061831" cy="1325563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2E6E49"/>
                </a:solidFill>
                <a:latin typeface="+mn-lt"/>
              </a:rPr>
              <a:t>RENDITA INTEGRATIVA TEMPORANEA ANTICIPATA </a:t>
            </a:r>
            <a:br>
              <a:rPr lang="it-IT" sz="3600" b="1" dirty="0">
                <a:solidFill>
                  <a:srgbClr val="2E6E49"/>
                </a:solidFill>
                <a:latin typeface="+mn-lt"/>
              </a:rPr>
            </a:br>
            <a:r>
              <a:rPr lang="it-IT" sz="3600" b="1" dirty="0" smtClean="0">
                <a:solidFill>
                  <a:srgbClr val="2E6E49"/>
                </a:solidFill>
                <a:latin typeface="+mn-lt"/>
              </a:rPr>
              <a:t>«RITA»</a:t>
            </a:r>
            <a:endParaRPr lang="it-IT" sz="3600" b="1" dirty="0">
              <a:solidFill>
                <a:srgbClr val="2E6E49"/>
              </a:solidFill>
              <a:latin typeface="+mn-lt"/>
            </a:endParaRPr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697523" y="1825624"/>
            <a:ext cx="14061831" cy="56185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 smtClean="0"/>
              <a:t>Il lavoratore che ha aderito ad una pensione integrativa complementare (ESPERO), in possesso dei requisiti APE</a:t>
            </a:r>
          </a:p>
          <a:p>
            <a:pPr marL="0" indent="0" algn="ctr">
              <a:buNone/>
            </a:pPr>
            <a:r>
              <a:rPr lang="it-IT" sz="3200" b="1" dirty="0" smtClean="0">
                <a:solidFill>
                  <a:srgbClr val="FF0000"/>
                </a:solidFill>
              </a:rPr>
              <a:t>può chiedere l’erogazione</a:t>
            </a:r>
          </a:p>
          <a:p>
            <a:pPr marL="0" indent="0" algn="just">
              <a:buNone/>
            </a:pPr>
            <a:r>
              <a:rPr lang="it-IT" sz="3200" dirty="0" smtClean="0"/>
              <a:t>della Rendita Integrativa Temporanea cosiddetta «RITA»</a:t>
            </a:r>
          </a:p>
          <a:p>
            <a:pPr marL="0" indent="0" algn="ctr">
              <a:buNone/>
            </a:pPr>
            <a:r>
              <a:rPr lang="it-IT" sz="3200" dirty="0" smtClean="0"/>
              <a:t> </a:t>
            </a:r>
            <a:r>
              <a:rPr lang="it-IT" sz="3200" b="1" dirty="0" smtClean="0"/>
              <a:t>che consiste</a:t>
            </a:r>
          </a:p>
          <a:p>
            <a:pPr marL="0" indent="0" algn="just">
              <a:buNone/>
            </a:pPr>
            <a:r>
              <a:rPr lang="it-IT" sz="3200" dirty="0" smtClean="0"/>
              <a:t>nell’erogazione, </a:t>
            </a:r>
            <a:r>
              <a:rPr lang="it-IT" sz="3200" dirty="0" smtClean="0"/>
              <a:t>frazionata, </a:t>
            </a:r>
            <a:r>
              <a:rPr lang="it-IT" sz="3200" dirty="0" smtClean="0"/>
              <a:t>di tutto o di parte  </a:t>
            </a:r>
            <a:r>
              <a:rPr lang="it-IT" sz="3200" dirty="0" smtClean="0"/>
              <a:t>del capitale accumulato nel Fondo  pensione complementare al fine di ottenere una rendita mensile fino alla maturazione del diritto alla pensione di vecchiaia. La </a:t>
            </a:r>
            <a:r>
              <a:rPr lang="it-IT" sz="3200" dirty="0" smtClean="0"/>
              <a:t>rendita, a </a:t>
            </a:r>
            <a:r>
              <a:rPr lang="it-IT" sz="3200" dirty="0" smtClean="0"/>
              <a:t>differenza dell’APE,  non comporta alcuna </a:t>
            </a:r>
            <a:r>
              <a:rPr lang="it-IT" sz="3200" dirty="0" smtClean="0"/>
              <a:t>forma </a:t>
            </a:r>
            <a:r>
              <a:rPr lang="it-IT" sz="3200" smtClean="0"/>
              <a:t>di restituzione.</a:t>
            </a:r>
            <a:endParaRPr lang="it-IT" sz="3200" dirty="0" smtClean="0"/>
          </a:p>
          <a:p>
            <a:pPr marL="0" indent="0" algn="just">
              <a:buNone/>
            </a:pPr>
            <a:endParaRPr lang="it-IT" sz="2400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4C31C-081D-BA4D-9A44-CFA36BBC2DB9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0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1032</Words>
  <Application>Microsoft Office PowerPoint</Application>
  <PresentationFormat>Personalizzato</PresentationFormat>
  <Paragraphs>106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Tema di Office</vt:lpstr>
      <vt:lpstr>APE  PER LA SCUOLA</vt:lpstr>
      <vt:lpstr>APE VOLONTARIA</vt:lpstr>
      <vt:lpstr>REQUISITI PER ACCEDERE ALL’ APE </vt:lpstr>
      <vt:lpstr>Disposizioni applicative</vt:lpstr>
      <vt:lpstr>COME SI CHIEDE L’APE</vt:lpstr>
      <vt:lpstr> IL PRESTITO APE </vt:lpstr>
      <vt:lpstr>DURATA ED ENTITA’ DEL PRESTITO APE</vt:lpstr>
      <vt:lpstr>PERFEZIONAMENTO  DEL CONTRATTO DI PRESTITO</vt:lpstr>
      <vt:lpstr>RENDITA INTEGRATIVA TEMPORANEA ANTICIPATA  «RITA»</vt:lpstr>
      <vt:lpstr>APE SOCIALE</vt:lpstr>
      <vt:lpstr>L’INDENNITA’ DELL’APE SOCIALE</vt:lpstr>
      <vt:lpstr>ATTUAZIONE APE SOCIALE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zonafranca1</dc:creator>
  <cp:lastModifiedBy>Fabrizia De Cuia</cp:lastModifiedBy>
  <cp:revision>16</cp:revision>
  <dcterms:created xsi:type="dcterms:W3CDTF">2015-05-26T15:37:04Z</dcterms:created>
  <dcterms:modified xsi:type="dcterms:W3CDTF">2016-12-13T12:10:52Z</dcterms:modified>
</cp:coreProperties>
</file>